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9" r:id="rId2"/>
    <p:sldMasterId id="2147483660" r:id="rId3"/>
    <p:sldMasterId id="2147483695" r:id="rId4"/>
  </p:sldMasterIdLst>
  <p:notesMasterIdLst>
    <p:notesMasterId r:id="rId42"/>
  </p:notesMasterIdLst>
  <p:sldIdLst>
    <p:sldId id="3099" r:id="rId5"/>
    <p:sldId id="3096" r:id="rId6"/>
    <p:sldId id="3076" r:id="rId7"/>
    <p:sldId id="524" r:id="rId8"/>
    <p:sldId id="1808" r:id="rId9"/>
    <p:sldId id="3159" r:id="rId10"/>
    <p:sldId id="3184" r:id="rId11"/>
    <p:sldId id="3162" r:id="rId12"/>
    <p:sldId id="3175" r:id="rId13"/>
    <p:sldId id="3191" r:id="rId14"/>
    <p:sldId id="3186" r:id="rId15"/>
    <p:sldId id="3183" r:id="rId16"/>
    <p:sldId id="3178" r:id="rId17"/>
    <p:sldId id="3180" r:id="rId18"/>
    <p:sldId id="3182" r:id="rId19"/>
    <p:sldId id="3179" r:id="rId20"/>
    <p:sldId id="3185" r:id="rId21"/>
    <p:sldId id="3176" r:id="rId22"/>
    <p:sldId id="3190" r:id="rId23"/>
    <p:sldId id="3187" r:id="rId24"/>
    <p:sldId id="3188" r:id="rId25"/>
    <p:sldId id="3189" r:id="rId26"/>
    <p:sldId id="3181" r:id="rId27"/>
    <p:sldId id="3143" r:id="rId28"/>
    <p:sldId id="3149" r:id="rId29"/>
    <p:sldId id="3163" r:id="rId30"/>
    <p:sldId id="3164" r:id="rId31"/>
    <p:sldId id="3165" r:id="rId32"/>
    <p:sldId id="308" r:id="rId33"/>
    <p:sldId id="3167" r:id="rId34"/>
    <p:sldId id="3169" r:id="rId35"/>
    <p:sldId id="3170" r:id="rId36"/>
    <p:sldId id="3144" r:id="rId37"/>
    <p:sldId id="3171" r:id="rId38"/>
    <p:sldId id="3172" r:id="rId39"/>
    <p:sldId id="3088" r:id="rId40"/>
    <p:sldId id="3087" r:id="rId41"/>
  </p:sldIdLst>
  <p:sldSz cx="12192000" cy="6858000"/>
  <p:notesSz cx="6786563" cy="9923463"/>
  <p:embeddedFontLst>
    <p:embeddedFont>
      <p:font typeface="경기천년제목 Medium" panose="02020603020101020101" pitchFamily="18" charset="-127"/>
      <p:regular r:id="rId43"/>
    </p:embeddedFont>
    <p:embeddedFont>
      <p:font typeface="경기천년제목 Bold" panose="02020803020101020101" pitchFamily="18" charset="-127"/>
      <p:bold r:id="rId44"/>
    </p:embeddedFont>
    <p:embeddedFont>
      <p:font typeface="HY견고딕" panose="02030600000101010101" pitchFamily="18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Broadway" panose="04040905080B02020502" pitchFamily="82" charset="0"/>
      <p:regular r:id="rId50"/>
    </p:embeddedFont>
    <p:embeddedFont>
      <p:font typeface="Bodoni MT Poster Compressed" panose="02070706080601050204" pitchFamily="18" charset="0"/>
      <p:regular r:id="rId51"/>
    </p:embeddedFont>
    <p:embeddedFont>
      <p:font typeface="경기천년바탕 Regular" panose="02020503020101020101" pitchFamily="18" charset="-127"/>
      <p:regular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Bauhaus 93" panose="04030905020B02020C02" pitchFamily="82" charset="0"/>
      <p:regular r:id="rId55"/>
    </p:embeddedFont>
    <p:embeddedFont>
      <p:font typeface="HY헤드라인M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41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11" orient="horz" pos="1797" userDrawn="1">
          <p15:clr>
            <a:srgbClr val="A4A3A4"/>
          </p15:clr>
        </p15:guide>
        <p15:guide id="12" pos="267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5" orient="horz" pos="210" userDrawn="1">
          <p15:clr>
            <a:srgbClr val="A4A3A4"/>
          </p15:clr>
        </p15:guide>
        <p15:guide id="17" orient="horz" pos="3793" userDrawn="1">
          <p15:clr>
            <a:srgbClr val="A4A3A4"/>
          </p15:clr>
        </p15:guide>
        <p15:guide id="18" orient="horz" pos="2750" userDrawn="1">
          <p15:clr>
            <a:srgbClr val="A4A3A4"/>
          </p15:clr>
        </p15:guide>
        <p15:guide id="19" pos="3840" userDrawn="1">
          <p15:clr>
            <a:srgbClr val="A4A3A4"/>
          </p15:clr>
        </p15:guide>
        <p15:guide id="20" orient="horz" pos="1117" userDrawn="1">
          <p15:clr>
            <a:srgbClr val="A4A3A4"/>
          </p15:clr>
        </p15:guide>
        <p15:guide id="21" orient="horz" pos="1344" userDrawn="1">
          <p15:clr>
            <a:srgbClr val="A4A3A4"/>
          </p15:clr>
        </p15:guide>
        <p15:guide id="2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hyuck park" initials="sp" lastIdx="1" clrIdx="0">
    <p:extLst>
      <p:ext uri="{19B8F6BF-5375-455C-9EA6-DF929625EA0E}">
        <p15:presenceInfo xmlns:p15="http://schemas.microsoft.com/office/powerpoint/2012/main" userId="b48c281aa2fd41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8000"/>
    <a:srgbClr val="AF841A"/>
    <a:srgbClr val="EED18A"/>
    <a:srgbClr val="31859C"/>
    <a:srgbClr val="0000FF"/>
    <a:srgbClr val="0051A3"/>
    <a:srgbClr val="C66F97"/>
    <a:srgbClr val="93CDDD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5159" autoAdjust="0"/>
  </p:normalViewPr>
  <p:slideViewPr>
    <p:cSldViewPr>
      <p:cViewPr varScale="1">
        <p:scale>
          <a:sx n="80" d="100"/>
          <a:sy n="80" d="100"/>
        </p:scale>
        <p:origin x="941" y="19"/>
      </p:cViewPr>
      <p:guideLst>
        <p:guide pos="7413"/>
        <p:guide orient="horz" pos="4065"/>
        <p:guide orient="horz" pos="1797"/>
        <p:guide pos="267"/>
        <p:guide orient="horz"/>
        <p:guide orient="horz" pos="210"/>
        <p:guide orient="horz" pos="3793"/>
        <p:guide orient="horz" pos="2750"/>
        <p:guide pos="3840"/>
        <p:guide orient="horz" pos="1117"/>
        <p:guide orient="horz" pos="134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54" y="-84"/>
      </p:cViewPr>
      <p:guideLst>
        <p:guide orient="horz" pos="312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3800" y="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/>
          <a:lstStyle>
            <a:lvl1pPr algn="r">
              <a:defRPr sz="1100"/>
            </a:lvl1pPr>
          </a:lstStyle>
          <a:p>
            <a:fld id="{62BB249C-10E6-41D2-AFD6-3ADFC5B433E3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23" tIns="44061" rIns="88123" bIns="440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050" y="4776254"/>
            <a:ext cx="5430464" cy="3906584"/>
          </a:xfrm>
          <a:prstGeom prst="rect">
            <a:avLst/>
          </a:prstGeom>
        </p:spPr>
        <p:txBody>
          <a:bodyPr vert="horz" lIns="88123" tIns="44061" rIns="88123" bIns="4406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629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3800" y="942629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 anchor="b"/>
          <a:lstStyle>
            <a:lvl1pPr algn="r">
              <a:defRPr sz="1100"/>
            </a:lvl1pPr>
          </a:lstStyle>
          <a:p>
            <a:fld id="{68876036-9D35-4423-AC6F-AE3F77E866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9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8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0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99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7056000" y="766354"/>
            <a:ext cx="5136000" cy="609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064422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56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39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75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50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70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10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5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57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30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201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70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76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584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83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287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859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233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2339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9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640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10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55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55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82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547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317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78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326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636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5877" y="365125"/>
            <a:ext cx="2627924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0010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328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393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4708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123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22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01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3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06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3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2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8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0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0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3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5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6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559CE-562C-4B38-9876-AF1025870838}"/>
              </a:ext>
            </a:extLst>
          </p:cNvPr>
          <p:cNvSpPr/>
          <p:nvPr userDrawn="1"/>
        </p:nvSpPr>
        <p:spPr>
          <a:xfrm>
            <a:off x="0" y="179946"/>
            <a:ext cx="12192000" cy="7753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12192000" cy="1679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423984" cy="1679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76520" y="26064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500" b="1" spc="-185" dirty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 속 </a:t>
            </a:r>
            <a:r>
              <a:rPr lang="en-US" altLang="ko-KR" sz="1500" b="1" spc="-185" dirty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endParaRPr lang="ko-KR" altLang="en-US" sz="1500" b="1" spc="-185" dirty="0">
              <a:solidFill>
                <a:srgbClr val="0033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874"/>
            <a:ext cx="12192000" cy="60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6" r:id="rId13"/>
    <p:sldLayoutId id="2147483677" r:id="rId14"/>
    <p:sldLayoutId id="2147483678" r:id="rId15"/>
    <p:sldLayoutId id="2147483709" r:id="rId16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1"/>
            <a:ext cx="12192000" cy="167951"/>
            <a:chOff x="1" y="0"/>
            <a:chExt cx="9906000" cy="81046"/>
          </a:xfrm>
        </p:grpSpPr>
        <p:sp>
          <p:nvSpPr>
            <p:cNvPr id="3" name="직사각형 2"/>
            <p:cNvSpPr/>
            <p:nvPr/>
          </p:nvSpPr>
          <p:spPr>
            <a:xfrm>
              <a:off x="1" y="0"/>
              <a:ext cx="9906000" cy="81046"/>
            </a:xfrm>
            <a:prstGeom prst="rect">
              <a:avLst/>
            </a:prstGeom>
            <a:solidFill>
              <a:srgbClr val="55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" y="0"/>
              <a:ext cx="344487" cy="81046"/>
            </a:xfrm>
            <a:prstGeom prst="rect">
              <a:avLst/>
            </a:prstGeom>
            <a:solidFill>
              <a:srgbClr val="0B5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8843382" y="227068"/>
            <a:ext cx="2924633" cy="291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292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경기관광축제 육성 및 지원제도 개선방안 수립용역</a:t>
            </a:r>
          </a:p>
        </p:txBody>
      </p:sp>
    </p:spTree>
    <p:extLst>
      <p:ext uri="{BB962C8B-B14F-4D97-AF65-F5344CB8AC3E}">
        <p14:creationId xmlns:p14="http://schemas.microsoft.com/office/powerpoint/2010/main" val="97110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44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7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8A%A4%EC%9B%A8%EB%8D%B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renewableenergyfollowers.org/4073" TargetMode="Externa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biz.newdaily.co.kr/site/data/html/2019/04/04/2019040400056.html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m.yonhapnewstv.co.kr/news/MYH20191017013500038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YCY2yJ7smA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D%99%98%EA%B2%BD%EB%AF%B8%ED%99%94%EC%9B%90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%EB%A7%88%EB%9D%BC%ED%86%A4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B%93%B1%EC%82%B0" TargetMode="External"/><Relationship Id="rId3" Type="http://schemas.openxmlformats.org/officeDocument/2006/relationships/hyperlink" Target="https://namu.wiki/w/2016%EB%85%84" TargetMode="External"/><Relationship Id="rId7" Type="http://schemas.openxmlformats.org/officeDocument/2006/relationships/hyperlink" Target="https://namu.wiki/w/%ED%9B%84%EC%A7%80%EC%82%B0" TargetMode="External"/><Relationship Id="rId2" Type="http://schemas.openxmlformats.org/officeDocument/2006/relationships/hyperlink" Target="https://namu.wiki/w/%EC%8A%A4%EC%9B%A8%EB%8D%B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amu.wiki/w/%EC%9D%BC%EB%B3%B8" TargetMode="External"/><Relationship Id="rId5" Type="http://schemas.openxmlformats.org/officeDocument/2006/relationships/hyperlink" Target="https://namu.wiki/w/2018%EB%85%84" TargetMode="External"/><Relationship Id="rId10" Type="http://schemas.openxmlformats.org/officeDocument/2006/relationships/hyperlink" Target="https://namu.wiki/w/%EB%84%A4%ED%8C%94" TargetMode="External"/><Relationship Id="rId4" Type="http://schemas.openxmlformats.org/officeDocument/2006/relationships/hyperlink" Target="https://namu.wiki/w/%EC%95%84%EC%9D%B4%EC%8A%AC%EB%9E%80%EB%93%9C" TargetMode="External"/><Relationship Id="rId9" Type="http://schemas.openxmlformats.org/officeDocument/2006/relationships/hyperlink" Target="https://namu.wiki/w/%EC%97%90%EB%B2%A0%EB%A0%88%EC%8A%A4%ED%8A%B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SG란 무엇이며, 왜 중요할까? - magazine why esg is important 02">
            <a:extLst>
              <a:ext uri="{FF2B5EF4-FFF2-40B4-BE49-F238E27FC236}">
                <a16:creationId xmlns:a16="http://schemas.microsoft.com/office/drawing/2014/main" id="{1F48F722-D789-44EB-8D8B-63DB54C83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4218"/>
          <a:stretch/>
        </p:blipFill>
        <p:spPr bwMode="auto">
          <a:xfrm>
            <a:off x="10885" y="0"/>
            <a:ext cx="12209705" cy="6858000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  <a:ex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B6287-7E88-4FEB-BDC6-D39D8B42D725}"/>
              </a:ext>
            </a:extLst>
          </p:cNvPr>
          <p:cNvSpPr/>
          <p:nvPr/>
        </p:nvSpPr>
        <p:spPr>
          <a:xfrm>
            <a:off x="263352" y="200394"/>
            <a:ext cx="119373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콘텐츠는 </a:t>
            </a:r>
            <a:r>
              <a:rPr lang="en-US" altLang="ko-KR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 전문대학 </a:t>
            </a:r>
            <a:r>
              <a:rPr lang="ko-KR" altLang="en-US" sz="170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혁신사업에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의하여 개발되었음</a:t>
            </a:r>
            <a:endParaRPr lang="en-US" altLang="ko-KR" sz="17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91" y="1772816"/>
            <a:ext cx="12217399" cy="115212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1343" y="191683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5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생활 속 </a:t>
            </a:r>
            <a:r>
              <a:rPr lang="en-US" altLang="ko-KR" sz="4800" b="1" spc="-185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 S G</a:t>
            </a:r>
            <a:endParaRPr lang="ko-KR" altLang="en-US" sz="4800" b="1" spc="-185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4680" y="4975402"/>
            <a:ext cx="12217399" cy="97387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7855B-4419-459E-BD40-0C84B9925DC3}"/>
              </a:ext>
            </a:extLst>
          </p:cNvPr>
          <p:cNvSpPr txBox="1"/>
          <p:nvPr/>
        </p:nvSpPr>
        <p:spPr>
          <a:xfrm>
            <a:off x="-96688" y="5061548"/>
            <a:ext cx="12210245" cy="774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215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조동인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 err="1">
                <a:solidFill>
                  <a:schemeClr val="bg1"/>
                </a:solidFill>
              </a:rPr>
              <a:t>현승권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인하공업전문대학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056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2"/>
            <a:ext cx="10617048" cy="51845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269875" cy="63709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85725" marR="0" lvl="0" indent="-85725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플로깅은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건강한 운동과 함께 환경 문제 해결을 목적으로 부상한 운동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 운동이 급격하게 인기를 끌로 있는 이유는 다양함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85725" marR="0" lvl="0" indent="-85725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환경문제는 더 이상 무시할 수 없는 수준에 이르렀기 때문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2. 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다양한 운동과 정신적인 효과를 동시에 얻을 수 있기 때문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환경문제 해결에 대한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글로벌한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인식과 운동으로서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인기유발로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직접 참여하지 못하더라도 주변인에게 이야기하거나 블로그에 글을 올리면서 참여하는 방법을 통해 다양한 정보를 나누는 등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참여형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세상이 요구되는 최근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동향과도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비슷한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적합점을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가지고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있슴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플로깅이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일상에 </a:t>
            </a: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낄칠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수 있는 영향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플로깅을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통해 일상적으로 쓰레기 문제에 대한 인식을 할 수 있다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운동도 일상적인 운동이 될 수 있다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플로깅을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하면 다른 사람들과 더 친밀해질 수 있다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10369152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1-2-1.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플로깅이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주목 받는 이유와 </a:t>
            </a:r>
            <a:r>
              <a:rPr lang="ko-KR" altLang="en-US" dirty="0" smtClean="0">
                <a:latin typeface="경기천년제목 Bold" panose="02020803020101020101" charset="-127"/>
                <a:ea typeface="경기천년제목 Bold" panose="02020803020101020101" charset="-127"/>
              </a:rPr>
              <a:t> 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일상에 끼칠 수 있는 영향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74640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767408" y="1268760"/>
            <a:ext cx="10617048" cy="51845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1-3.  4R 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운동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19" y="1642469"/>
            <a:ext cx="5715000" cy="4018779"/>
          </a:xfrm>
          <a:prstGeom prst="rect">
            <a:avLst/>
          </a:prstGeom>
        </p:spPr>
      </p:pic>
      <p:sp>
        <p:nvSpPr>
          <p:cNvPr id="7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088" y="1642469"/>
            <a:ext cx="4176464" cy="41549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Refuse : 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불필요한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물건 구매하지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않기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endParaRPr lang="ko-KR" altLang="en-US" sz="20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Reduce : 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쓰레기 줄이기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endParaRPr lang="ko-KR" altLang="en-US" sz="20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Reuse : 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쉽게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버리지 말고 반복해서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사용하기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endParaRPr lang="ko-KR" altLang="en-US" sz="20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Recycle : 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hlinkClick r:id="rId3" tooltip="스웨덴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스웨덴"/>
              </a:rPr>
              <a:t>재활용</a:t>
            </a:r>
            <a:endParaRPr lang="ko-KR" altLang="en-US" sz="20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8288" y="6080069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한국환경공단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2021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91538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51"/>
          <p:cNvSpPr txBox="1">
            <a:spLocks noChangeArrowheads="1"/>
          </p:cNvSpPr>
          <p:nvPr/>
        </p:nvSpPr>
        <p:spPr bwMode="auto">
          <a:xfrm>
            <a:off x="1848576" y="1221737"/>
            <a:ext cx="8549774" cy="1395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스포츠 경기가 열리는 날 경기장에서 발생하는 탄소의 배출량은 약 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60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톤 정도이다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경기장에서 발행하는 종이 입장권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경기장 출입 시 배포하는 응원도구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관중 교통수단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경기장 전력사용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식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·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음료 소비 등 모든 분야에서 탄소가 발생하고 있다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또한 경기가 끝나고 배출되는 폐기물 문제도 심각하다</a:t>
            </a:r>
            <a:r>
              <a:rPr kumimoji="0" lang="en-US" altLang="ko-KR" sz="1800" b="0" i="0" u="none" strike="noStrike" kern="1200" cap="none" spc="-1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</a:t>
            </a:r>
            <a:endParaRPr kumimoji="0" lang="ko-KR" altLang="en-US" sz="1800" b="1" i="0" u="none" strike="noStrike" kern="1200" cap="none" spc="-123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0070C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72C60B-C5EB-49BB-9274-429916EE5228}"/>
              </a:ext>
            </a:extLst>
          </p:cNvPr>
          <p:cNvSpPr/>
          <p:nvPr/>
        </p:nvSpPr>
        <p:spPr>
          <a:xfrm>
            <a:off x="4765487" y="2603144"/>
            <a:ext cx="2726847" cy="6832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생태관광</a:t>
            </a:r>
            <a:b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</a:br>
            <a:r>
              <a:rPr kumimoji="0" lang="en-US" altLang="ko-KR" sz="1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Eco Tourism</a:t>
            </a:r>
            <a:endParaRPr kumimoji="0" lang="ko-KR" altLang="en-US" sz="1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1946F1-CE8B-491B-8C1D-67D7FF5B289E}"/>
              </a:ext>
            </a:extLst>
          </p:cNvPr>
          <p:cNvSpPr/>
          <p:nvPr/>
        </p:nvSpPr>
        <p:spPr>
          <a:xfrm>
            <a:off x="7774672" y="2614184"/>
            <a:ext cx="2726847" cy="6832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지속가능한 관광</a:t>
            </a:r>
            <a:br>
              <a:rPr kumimoji="0" lang="ko-KR" altLang="en-US" sz="1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</a:br>
            <a:r>
              <a:rPr kumimoji="0" lang="en-US" altLang="ko-KR" sz="16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Sustainable Tourism</a:t>
            </a:r>
            <a:endParaRPr kumimoji="0" lang="ko-KR" altLang="en-US" sz="16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5" y="294096"/>
            <a:ext cx="726261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1-4. </a:t>
            </a:r>
            <a:r>
              <a:rPr kumimoji="0" lang="ko-KR" altLang="en-US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경기장에서 발생하는 </a:t>
            </a:r>
            <a:r>
              <a:rPr kumimoji="0" lang="ko-KR" altLang="en-US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환경오염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C27F1D-9A11-BFD6-4FCC-3E2AFECDFC8B}"/>
              </a:ext>
            </a:extLst>
          </p:cNvPr>
          <p:cNvSpPr txBox="1"/>
          <p:nvPr/>
        </p:nvSpPr>
        <p:spPr>
          <a:xfrm>
            <a:off x="5663952" y="2587069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2"/>
              </a:rPr>
              <a:t>https://renewableenergyfollowers.org/4073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대학생신재생에너지기자단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정의희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]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4" name="그림 3" descr="텍스트, 줄을 선, 실내, 바닥이(가) 표시된 사진&#10;&#10;자동 생성된 설명">
            <a:extLst>
              <a:ext uri="{FF2B5EF4-FFF2-40B4-BE49-F238E27FC236}">
                <a16:creationId xmlns:a16="http://schemas.microsoft.com/office/drawing/2014/main" id="{112D794A-94D3-E75E-C0AE-982B5EBD3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0" y="3374738"/>
            <a:ext cx="5520308" cy="2261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952547-D837-B42A-DA85-A5DDDD9BD41A}"/>
              </a:ext>
            </a:extLst>
          </p:cNvPr>
          <p:cNvSpPr txBox="1"/>
          <p:nvPr/>
        </p:nvSpPr>
        <p:spPr>
          <a:xfrm>
            <a:off x="181630" y="5733256"/>
            <a:ext cx="5482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https://m.yonhapnewstv.co.kr/news/MYH20191017013500038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[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연합뉴스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TV 2019.10.17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이준흠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기자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9" name="그림 8" descr="패스트푸드, 접시, 사람, 야외이(가) 표시된 사진&#10;&#10;자동 생성된 설명">
            <a:extLst>
              <a:ext uri="{FF2B5EF4-FFF2-40B4-BE49-F238E27FC236}">
                <a16:creationId xmlns:a16="http://schemas.microsoft.com/office/drawing/2014/main" id="{76CF9CCE-7F40-700E-B7F8-EED2FCDE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63" y="3446048"/>
            <a:ext cx="4035151" cy="2886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1B6C2-22A8-CA10-048B-50A7028664EF}"/>
              </a:ext>
            </a:extLst>
          </p:cNvPr>
          <p:cNvSpPr txBox="1"/>
          <p:nvPr/>
        </p:nvSpPr>
        <p:spPr>
          <a:xfrm>
            <a:off x="10225902" y="4932457"/>
            <a:ext cx="1656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6"/>
              </a:rPr>
              <a:t>https://biz.newdaily.co.kr/site/data/html/2019/04/04/2019040400056.html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[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뉴데일리경제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김보라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기자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2019.04.04 10:57]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774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2"/>
            <a:ext cx="10617048" cy="51845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1-5. 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나의 </a:t>
            </a: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년 탄소 발자국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40768"/>
            <a:ext cx="9753600" cy="49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3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2"/>
            <a:ext cx="10617048" cy="51845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1-5-1. 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나의 탄소 발자국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700808"/>
            <a:ext cx="8136904" cy="4104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08168" y="6021288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: 2009.4.21 </a:t>
            </a:r>
            <a:r>
              <a:rPr lang="ko-KR" altLang="en-US" sz="1400" dirty="0" smtClean="0"/>
              <a:t>문화체육관광부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92324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2"/>
            <a:ext cx="10617048" cy="51845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1-6.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만보시루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80" y="2053529"/>
            <a:ext cx="7327860" cy="4104456"/>
          </a:xfrm>
          <a:prstGeom prst="rect">
            <a:avLst/>
          </a:prstGeom>
        </p:spPr>
      </p:pic>
      <p:sp>
        <p:nvSpPr>
          <p:cNvPr id="8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380" y="1412776"/>
            <a:ext cx="1008919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경기 시흥시 걷기 앱</a:t>
            </a:r>
            <a:r>
              <a:rPr lang="en-US" altLang="ko-KR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`</a:t>
            </a:r>
            <a:r>
              <a:rPr lang="ko-KR" altLang="en-US" sz="2000" dirty="0" err="1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만보시루</a:t>
            </a:r>
            <a:r>
              <a:rPr lang="en-US" altLang="ko-KR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` </a:t>
            </a:r>
            <a:r>
              <a:rPr lang="ko-KR" altLang="en-US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 탄소배출 </a:t>
            </a:r>
            <a:r>
              <a:rPr lang="en-US" altLang="ko-KR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2655</a:t>
            </a:r>
            <a:r>
              <a:rPr lang="ko-KR" altLang="en-US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톤 저감</a:t>
            </a:r>
            <a:endParaRPr lang="ko-KR" altLang="en-US" sz="2000" dirty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77075" y="5790015"/>
            <a:ext cx="3004769" cy="47964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머니투데이</a:t>
            </a:r>
            <a:r>
              <a:rPr lang="ko-KR" altLang="en-US" sz="13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2022.11.10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9451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45243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한강공원</a:t>
            </a:r>
            <a:r>
              <a:rPr lang="en-US" altLang="ko-KR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en-US" altLang="ko-KR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줍깅</a:t>
            </a:r>
            <a:r>
              <a:rPr lang="ko-KR" altLang="en-US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운동회</a:t>
            </a:r>
            <a:endParaRPr lang="ko-KR" altLang="en-US" sz="1900" dirty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ko-KR" altLang="en-US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한강공원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줍깅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운동회는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2018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11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월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일에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9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걷깅은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여의도 한강공원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3km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5km,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뛰깅은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반포한강공원에서부터 여의도 한강공원까지의 구간에서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참가비는 무료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봉사시간까지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인정       </a:t>
            </a:r>
            <a:r>
              <a:rPr lang="ko-KR" altLang="en-US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facebook</a:t>
            </a:r>
            <a:r>
              <a:rPr lang="en-US" altLang="ko-KR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@</a:t>
            </a:r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한강</a:t>
            </a:r>
            <a:r>
              <a:rPr lang="en-US" altLang="ko-KR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</a:t>
            </a:r>
            <a:r>
              <a:rPr lang="ko-KR" altLang="en-US" sz="12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깅</a:t>
            </a:r>
            <a:endParaRPr lang="en-US" altLang="ko-KR" sz="12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1900" dirty="0" smtClean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볼보</a:t>
            </a:r>
            <a:r>
              <a:rPr lang="en-US" altLang="ko-KR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헤이 </a:t>
            </a:r>
            <a:r>
              <a:rPr lang="ko-KR" altLang="en-US" sz="1900" dirty="0" err="1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en-US" altLang="ko-KR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(HEJ PLOGGING</a:t>
            </a:r>
            <a:r>
              <a:rPr lang="en-US" altLang="ko-KR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en-US" altLang="ko-KR" sz="1900" dirty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ko-KR" altLang="en-US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스웨덴을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대표하는 자동차 브랜드 볼보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(Volvo)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2019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반포 한강공원에서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플로깅을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당시에는 러닝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프로깅과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워킹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플로깅을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나눠서 진행했는데요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코로나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19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여파로 인해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언택트로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장소는 정하지 않고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플로깅이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필요한 모든 곳에서 사진을 찍어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인스타그램에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해시태그와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함께 인증을 하면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참여 가능</a:t>
            </a:r>
            <a:endParaRPr lang="en-US" altLang="ko-KR" sz="19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출처 </a:t>
            </a:r>
            <a:r>
              <a:rPr lang="en-US" altLang="ko-KR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볼보 </a:t>
            </a:r>
            <a:r>
              <a:rPr lang="ko-KR" altLang="en-US" sz="12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사이트</a:t>
            </a:r>
            <a:endParaRPr lang="en-US" altLang="ko-KR" sz="12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해운대</a:t>
            </a:r>
            <a:r>
              <a:rPr lang="en-US" altLang="ko-KR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웨이브 </a:t>
            </a:r>
            <a:r>
              <a:rPr lang="ko-KR" altLang="en-US" sz="1900" dirty="0" err="1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19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클럽</a:t>
            </a:r>
            <a:endParaRPr lang="ko-KR" altLang="en-US" sz="1900" dirty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ko-KR" altLang="en-US" sz="19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맥주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양조장 브랜드 와일드웨이브와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스트릿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캐주얼 브랜드 웨이브유니온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(wave union)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함께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캠페인을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 2018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년에는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수영강변을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시작으로 해운대 해수욕장 일대를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2019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년에는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광안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– </a:t>
            </a:r>
            <a:r>
              <a:rPr lang="ko-KR" altLang="en-US" sz="19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삼익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비치 왕복 약 </a:t>
            </a:r>
            <a:r>
              <a:rPr lang="en-US" altLang="ko-KR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4km </a:t>
            </a:r>
            <a:r>
              <a:rPr lang="ko-KR" altLang="en-US" sz="19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구간을 달리며 쓰레기를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수거                                                                                      </a:t>
            </a:r>
            <a:r>
              <a:rPr lang="ko-KR" altLang="en-US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와일드웨이브 </a:t>
            </a:r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홈페이지</a:t>
            </a:r>
            <a:endParaRPr kumimoji="0" lang="ko-KR" altLang="en-US" sz="1200" b="0" i="0" u="none" strike="noStrike" kern="1200" cap="none" spc="-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1-7. 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국내에서 진행한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캠페인 사례</a:t>
            </a: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(1)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94048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546611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900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en-US" altLang="ko-KR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2023</a:t>
            </a:r>
            <a:r>
              <a:rPr lang="ko-KR" altLang="en-US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학년도 </a:t>
            </a:r>
            <a:r>
              <a:rPr lang="en-US" altLang="ko-KR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학생모니터링단 </a:t>
            </a:r>
            <a:r>
              <a:rPr lang="ko-KR" altLang="en-US" sz="1900" b="1" dirty="0" err="1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en-US" altLang="ko-KR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sz="1900" b="1" dirty="0" err="1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en-US" altLang="ko-KR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1900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캠페인</a:t>
            </a:r>
            <a:r>
              <a:rPr lang="ko-KR" altLang="en-US" sz="1900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19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청주대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중장기 발전계획 </a:t>
            </a:r>
            <a:r>
              <a:rPr lang="en-US" altLang="ko-KR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CJU2030!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대학혁신지원사업 </a:t>
            </a:r>
            <a:r>
              <a:rPr lang="ko-KR" altLang="en-US" sz="19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지역미래산업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맞춤형 </a:t>
            </a:r>
            <a:r>
              <a:rPr lang="ko-KR" altLang="en-US" sz="19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특성화 분야 대학  역량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체질 강화를 위해 진행되는 이번 </a:t>
            </a:r>
            <a:r>
              <a:rPr lang="en-US" altLang="ko-KR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학생모니터링단은 환경과 사회적 기여</a:t>
            </a:r>
            <a:r>
              <a:rPr lang="en-US" altLang="ko-KR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윤리경영과 관련해 지역사회 및 교내 현안 문제 발굴</a:t>
            </a:r>
            <a:r>
              <a:rPr lang="en-US" altLang="ko-KR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문제 제시</a:t>
            </a:r>
            <a:r>
              <a:rPr lang="en-US" altLang="ko-KR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해결 방안을 </a:t>
            </a:r>
            <a:r>
              <a:rPr lang="ko-KR" altLang="en-US" sz="19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교육 수요자 </a:t>
            </a:r>
            <a:r>
              <a:rPr lang="ko-KR" altLang="en-US" sz="19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입장에서 다양하게 제시하고 해결해 나갈 수 있는 방안을 </a:t>
            </a:r>
            <a:r>
              <a:rPr lang="ko-KR" altLang="en-US" sz="19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모색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                                                                                                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대학저널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(https://dhnews.co.kr)</a:t>
            </a:r>
            <a:r>
              <a:rPr lang="ko-KR" altLang="en-US" sz="12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/>
            </a:r>
            <a:b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</a:br>
            <a:endParaRPr kumimoji="0" lang="en-US" altLang="ko-KR" sz="1900" b="0" i="0" u="none" strike="noStrike" kern="1200" cap="none" spc="-10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85725" marR="0" lvl="0" indent="-8572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9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락앤락</a:t>
            </a:r>
            <a:r>
              <a:rPr kumimoji="0" lang="ko-KR" altLang="en-US" sz="19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대학생 서포터즈 </a:t>
            </a:r>
            <a:r>
              <a:rPr kumimoji="0" lang="ko-KR" altLang="en-US" sz="1900" b="0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그린메이트</a:t>
            </a:r>
            <a:endParaRPr kumimoji="0" lang="en-US" altLang="ko-KR" sz="1900" b="0" i="0" u="none" strike="noStrike" kern="1200" cap="none" spc="-10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lvl="0" indent="0">
              <a:buNone/>
            </a:pPr>
            <a:r>
              <a:rPr kumimoji="0" lang="en-US" altLang="ko-KR" sz="19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</a:t>
            </a:r>
            <a:r>
              <a:rPr kumimoji="0" lang="ko-KR" altLang="en-US" sz="19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lang="ko-KR" altLang="en-US" sz="19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생활용품 기업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락앤락이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최근 대학생 친환경 서포터즈 ‘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그린메이트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 </a:t>
            </a:r>
            <a:r>
              <a:rPr lang="en-US" altLang="ko-KR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21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기와 함께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서울숲에서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en-US" altLang="ko-KR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en-US" altLang="ko-KR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걷거나 뛰면서 쓰레기를 줍는 행동</a:t>
            </a:r>
            <a:r>
              <a:rPr lang="en-US" altLang="ko-KR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</a:t>
            </a:r>
            <a:r>
              <a:rPr lang="ko-KR" altLang="en-US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진행</a:t>
            </a:r>
            <a:r>
              <a:rPr lang="en-US" altLang="ko-KR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 </a:t>
            </a:r>
            <a:r>
              <a:rPr lang="ko-KR" altLang="en-US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외에도 카페나 음식점에서 일회용품 대신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다회용기를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사용하는 ‘용기내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챌린지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en-US" altLang="ko-KR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‘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굿바이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일회용 컵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챌린지’와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같은  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일상 속 ‘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제로웨이스트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챌린지’를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실천하며 환경보호에 </a:t>
            </a:r>
            <a:r>
              <a:rPr lang="ko-KR" altLang="en-US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앞장 </a:t>
            </a:r>
            <a:endParaRPr lang="en-US" altLang="ko-KR" sz="19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en-US" altLang="ko-KR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sz="19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락앤락은</a:t>
            </a:r>
            <a:r>
              <a:rPr lang="ko-KR" altLang="en-US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자원순환을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통해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업사이클링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에코백을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제작</a:t>
            </a:r>
            <a:r>
              <a:rPr lang="en-US" altLang="ko-KR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해피빈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펀딩을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진행한 수익금으로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서울숲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생태 정원인 ‘습지 </a:t>
            </a:r>
            <a:r>
              <a:rPr lang="ko-KR" altLang="en-US" sz="19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정원’을</a:t>
            </a:r>
            <a:r>
              <a:rPr lang="ko-KR" altLang="en-US" sz="19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9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조성</a:t>
            </a:r>
            <a:endParaRPr lang="ko-KR" altLang="en-US" sz="19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ko-KR" altLang="en-US" sz="1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                                                                                                                                                                                                         출처 </a:t>
            </a:r>
            <a:r>
              <a:rPr lang="en-US" altLang="ko-KR" sz="1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이코노믹리뷰</a:t>
            </a:r>
            <a:r>
              <a:rPr lang="en-US" altLang="ko-KR" sz="1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(https://www.econovill.com)</a:t>
            </a:r>
            <a:endParaRPr lang="ko-KR" altLang="en-US" sz="12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endParaRPr lang="ko-KR" altLang="en-US" sz="19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1-7. 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국내에서 진행한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캠페인 사례 </a:t>
            </a: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(2)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89080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48936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준비물 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lang="ko-KR" altLang="en-US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런닝화와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장갑이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필요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장갑은 쓰레기를 주울 때 손을 보호하기 위해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필요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r>
              <a:rPr lang="ko-KR" altLang="en-US" sz="20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 주움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달리기를 하면서 땅에 떨어진 쓰레기를 주웁니다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작은 쓰레기부터 큰 쓰레기까지 모든 종류의 쓰레기를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주움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r>
              <a:rPr lang="ko-KR" altLang="en-US" sz="20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 분리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주운 쓰레기를 종류별로 분리하여 적절한 재활용품이나 쓰레기통에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버림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r>
              <a:rPr lang="ko-KR" altLang="en-US" sz="20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그룹 활동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가족이나 친구들과 함께 </a:t>
            </a:r>
            <a:r>
              <a:rPr lang="en-US" altLang="ko-KR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할 수도 있으며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동네나 커뮤니티에서 </a:t>
            </a:r>
            <a:r>
              <a:rPr lang="en-US" altLang="ko-KR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그룹에 참여할 수도 </a:t>
            </a:r>
            <a:r>
              <a:rPr lang="ko-KR" altLang="en-US" sz="20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있슴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endParaRPr lang="en-US" altLang="ko-KR" sz="2000" dirty="0" smtClean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2000" dirty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안전 수칙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할 때 교통사고나 다른 위험으로부터 안전하게 참여할 수 있도록 주의해야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함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en-US" altLang="ko-KR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환경 보호에 기여하면서 건강을 챙기는 효과적이고 유익한 방법이며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많은 사람들이 실천하면서 깨끗하고 건강한 환경을 만들어 나갈 수 </a:t>
            </a:r>
            <a:r>
              <a:rPr lang="ko-KR" altLang="en-US" sz="20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있슴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ko-KR" altLang="en-US" sz="2000" b="0" i="0" u="none" strike="noStrike" kern="1200" cap="none" spc="-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1-6.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플로깅을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실천하는 방법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7818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563231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85725" marR="0" lvl="0" indent="-8572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효과적인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방법</a:t>
            </a: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-10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시작전</a:t>
            </a:r>
            <a:r>
              <a:rPr kumimoji="0" lang="ko-KR" altLang="en-US" sz="2000" b="0" i="0" u="none" strike="noStrike" kern="1200" cap="none" spc="-10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스트레칭 하기 </a:t>
            </a:r>
            <a:r>
              <a:rPr kumimoji="0" lang="en-US" altLang="ko-KR" sz="2000" b="0" i="0" u="none" strike="noStrike" kern="1200" cap="none" spc="-10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-10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시작전</a:t>
            </a:r>
            <a:r>
              <a:rPr kumimoji="0" lang="ko-KR" altLang="en-US" sz="2000" b="0" i="0" u="none" strike="noStrike" kern="1200" cap="none" spc="-10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스트레칭으로 운동 효과를 높일 수 있고 부상을 방지</a:t>
            </a:r>
            <a:endParaRPr kumimoji="0" lang="en-US" altLang="ko-KR" sz="2000" b="0" i="0" u="none" strike="noStrike" kern="1200" cap="none" spc="-10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2000" b="0" i="0" u="none" strike="noStrike" kern="1200" cap="none" spc="-10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허벅지와 엉덩이 힘으로 쓰레기 줍기 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쓰레기를 주울 때 허리가 아닌 하체의 힘을 사용하여 줍는 것이               중요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허리를 잘못 구부리게 되면 허리에 무리가 올 수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있슴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허벅지와 엉덩이 근육을 사용하는 </a:t>
            </a: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 </a:t>
            </a: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스쿼트나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런지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자세로 쓰레기를 줍는 것이 좋음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3.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빠르고 크게 움직이기 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크고 적극적인 동작으로 </a:t>
            </a:r>
            <a:r>
              <a:rPr lang="ko-KR" altLang="en-US" sz="2000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프로깅을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할 때 운동효과가 더욱 커짐</a:t>
            </a: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4. 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작은 쓰레기에서 큰 쓰레기 순서로 줍기 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플로깅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코스 시작부터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부피나 무게가 큰 쓰레기를 줍게</a:t>
            </a: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  되면 지치게 되어 운동효과를 얻을 수 </a:t>
            </a:r>
            <a:r>
              <a:rPr kumimoji="0" lang="ko-KR" altLang="en-US" sz="2000" b="0" i="0" u="none" strike="noStrike" kern="1200" cap="none" spc="-10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었다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시작은 가벼운 쓰레기를 줍고 끝나는 코스에서 무거운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쓰레기를 줍는 것이 효과적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코스 시작부터 부피가 크거나 무거운 쓰레기를 발견했다면 우선 지나치고</a:t>
            </a:r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돌아오는 코스에서 주우면 됨</a:t>
            </a:r>
            <a:r>
              <a:rPr lang="en-US" altLang="ko-KR" sz="20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ko-KR" altLang="en-US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1-6.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플로깅을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실천하는 방법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38230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s://search.pstatic.net/sunny/?src=https%3A%2F%2Fmedia.licdn.com%2Fdms%2Fimage%2FD5634AQFKlvbPIZ6n2w%2Fugc-proxy-shrink_1280_800%2F0%2F1683309661608%3Fe%3D1685404800%26v%3Dbeta%26t%3DTXIbBc7YbTMW0TYKH48GmFHsoB5n_qujuHPrVSckbfo&amp;type=sc960_832">
            <a:extLst>
              <a:ext uri="{FF2B5EF4-FFF2-40B4-BE49-F238E27FC236}">
                <a16:creationId xmlns:a16="http://schemas.microsoft.com/office/drawing/2014/main" id="{766A4ECC-5A7E-43B9-9E36-22A86962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/>
        </p:blipFill>
        <p:spPr bwMode="auto">
          <a:xfrm>
            <a:off x="-36749" y="12174"/>
            <a:ext cx="12228749" cy="68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584641-8AC1-4711-AF0E-D0E4C55BE3AB}"/>
              </a:ext>
            </a:extLst>
          </p:cNvPr>
          <p:cNvGrpSpPr/>
          <p:nvPr/>
        </p:nvGrpSpPr>
        <p:grpSpPr>
          <a:xfrm>
            <a:off x="5820271" y="1337190"/>
            <a:ext cx="6252394" cy="1692236"/>
            <a:chOff x="-941118" y="1325631"/>
            <a:chExt cx="13138843" cy="10898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EEE8BB-2A69-4D07-8DD3-8D10A5131B79}"/>
                </a:ext>
              </a:extLst>
            </p:cNvPr>
            <p:cNvSpPr/>
            <p:nvPr/>
          </p:nvSpPr>
          <p:spPr>
            <a:xfrm>
              <a:off x="-941118" y="1325631"/>
              <a:ext cx="13138843" cy="1089890"/>
            </a:xfrm>
            <a:prstGeom prst="rect">
              <a:avLst/>
            </a:prstGeom>
            <a:solidFill>
              <a:schemeClr val="accent3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AEDCFE-3176-4B11-85D6-147F2C404EF3}"/>
                </a:ext>
              </a:extLst>
            </p:cNvPr>
            <p:cNvSpPr txBox="1"/>
            <p:nvPr/>
          </p:nvSpPr>
          <p:spPr>
            <a:xfrm>
              <a:off x="-689603" y="1420689"/>
              <a:ext cx="12887328" cy="449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7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장</a:t>
              </a:r>
              <a:r>
                <a:rPr lang="en-US" altLang="ko-KR" sz="3939" b="1" spc="-185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:</a:t>
              </a:r>
              <a:r>
                <a:rPr lang="ko-KR" altLang="en-US" sz="3939" b="1" spc="-185" dirty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ko-KR" altLang="en-US" sz="3939" b="1" spc="-185" dirty="0" err="1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플로깅과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ko-KR" altLang="en-US" sz="3939" b="1" spc="-185" dirty="0" err="1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생활속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ESG</a:t>
              </a:r>
              <a:endParaRPr lang="en-US" altLang="ko-KR" sz="3939" b="1" spc="-185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5407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821763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0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분리 배출할 </a:t>
            </a:r>
            <a:r>
              <a:rPr lang="ko-KR" altLang="en-US" sz="20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때는 용기 안팎을 깨끗하게</a:t>
            </a:r>
            <a:r>
              <a:rPr lang="en-US" altLang="ko-KR" sz="20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!</a:t>
            </a:r>
          </a:p>
          <a:p>
            <a:pPr lvl="0"/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플로깅으로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주운 쓰레기는 분리수거 할 수 있을까요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?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플로깅으로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주운 쓰레기는 길이나 배수로와 같이 노지에 오래 방치된 것이 많습니다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훼손되고 오염된 과자 봉지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담배꽁초와 같이 재생 불가능한 것이 대부분입니다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경우 쓰레기를 한데 모아 종량제 쓰레기봉투에 담아 처리합니다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주변에 쓰레기통이 보인다면 일반쓰레기를 담는 쓰레기통에 넣어주세요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endParaRPr lang="en-US" altLang="ko-KR" sz="20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한편 비교적 오염이 되지 않은 플라스틱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테이크아웃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잔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유리병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알루미늄캔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같이 분리수거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재활용이 가능한 쓰레기도 있습니다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2018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환경부가 발행한 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재활용품 분리배출 가이드라인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따르면 훼손되지 않은 종이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우유팩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종이컵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금속캔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고철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유리병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페트병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플라스틱은 재활용을 통해 새로운 용도로 다시 태어날 수 있습니다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endParaRPr lang="en-US" altLang="ko-KR" sz="20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분리배출 할 때는 용기 안의 내용물을 깨끗하게 비우고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이물질을 제거한 후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부착 상표와 뚜껑과 같이 재질이 다른 부분을 분리한 후 배출해야 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ko-KR" altLang="en-US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1-6.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플로깅을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실천하는 방법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4424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67403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0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분리 배출이 </a:t>
            </a:r>
            <a:r>
              <a:rPr lang="ko-KR" altLang="en-US" sz="20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불러오는 놀라운 </a:t>
            </a:r>
            <a:r>
              <a:rPr lang="ko-KR" altLang="en-US" sz="20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효과</a:t>
            </a:r>
            <a:endParaRPr lang="en-US" altLang="ko-KR" sz="20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우유갑과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같은 종이팩은 분리했을 때 경제적인 효과도 큽니다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앞서 언급한 환경부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발행물에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따르면 우리나라에서 배출하는 종이팩은 연간 약 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 톤이며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배출량의 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70%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재활용되지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못하고 폐기됩니다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종이팩을 활용했을 때 연간 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105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억 원의 경제적 비용을 회수할 수 있습니다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endParaRPr lang="en-US" altLang="ko-KR" sz="20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 종이팩과 종이는 따로 분리해야 하며 종이의 경우 영수증이나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금박지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은박지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코팅한 전단과 같이 여러 재질을 혼합해 만든 종이는 분리가 불가능하니 일반쓰레기로 배출합니다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종이컵은 커피나 음료가 약간 말라 있으면 재활용 할 수 있지만 이물질이 다량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묻어있거나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훼손되었다면 일반쓰레기로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분리수거합니다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/>
            <a:endParaRPr lang="en-US" altLang="ko-KR" sz="20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 유리병의 경우 뚜껑을 닫은 채로 분리수거 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뚜껑을 닫은 채로 배출해야 유리병 입구를 보호할 수 있습니다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소주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맥주와 같이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주류병과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청량음료 병은 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'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빈용기보증금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'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받을 수 있으니 소매점으로 반납해 보증금을 </a:t>
            </a:r>
            <a:r>
              <a:rPr lang="ko-KR" altLang="en-US" sz="2000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환급받아도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좋습니다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다만 깨진 것은 취급하지 않습니다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깨진 유리는 신문지에 싸서 종량제 봉투로 배출합니다</a:t>
            </a:r>
            <a:r>
              <a:rPr lang="en-US" altLang="ko-KR" sz="20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lvl="0"/>
            <a:endParaRPr lang="en-US" altLang="ko-KR" sz="20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kumimoji="0" lang="ko-KR" altLang="en-US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1-6.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플로깅을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실천하는 방법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7243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08919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85725" marR="0" lvl="0" indent="-8572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85725" marR="0" lvl="0" indent="-8572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85725" marR="0" lvl="0" indent="-8572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-10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85725" marR="0" lvl="0" indent="-85725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1-6.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플로깅을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실천하는 방법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57337"/>
            <a:ext cx="7620000" cy="4247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16280" y="6021288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파이낸셜뉴스 </a:t>
            </a:r>
            <a:r>
              <a:rPr lang="en-US" altLang="ko-KR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2023.5.15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76098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1"/>
            <a:ext cx="10617048" cy="52778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1-8. 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자원봉사 사고 안전수칙 가이드 </a:t>
            </a: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(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동영상</a:t>
            </a: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)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  <p:pic>
        <p:nvPicPr>
          <p:cNvPr id="2" name="kYCY2yJ7sm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19536" y="1678180"/>
            <a:ext cx="7776864" cy="4314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32304" y="601926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경기천년바탕"/>
              </a:rPr>
              <a:t>출처 </a:t>
            </a:r>
            <a:r>
              <a:rPr lang="en-US" altLang="ko-KR" sz="1400" dirty="0" smtClean="0">
                <a:latin typeface="경기천년바탕"/>
              </a:rPr>
              <a:t>: </a:t>
            </a:r>
            <a:r>
              <a:rPr lang="ko-KR" altLang="en-US" sz="1400" dirty="0" smtClean="0">
                <a:latin typeface="경기천년바탕"/>
              </a:rPr>
              <a:t>한국사회복지협의회</a:t>
            </a:r>
            <a:endParaRPr lang="ko-KR" altLang="en-US" sz="1400" dirty="0">
              <a:latin typeface="경기천년바탕"/>
            </a:endParaRPr>
          </a:p>
        </p:txBody>
      </p:sp>
    </p:spTree>
    <p:extLst>
      <p:ext uri="{BB962C8B-B14F-4D97-AF65-F5344CB8AC3E}">
        <p14:creationId xmlns:p14="http://schemas.microsoft.com/office/powerpoint/2010/main" val="271174182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11" name="TextBox 10"/>
          <p:cNvSpPr txBox="1"/>
          <p:nvPr/>
        </p:nvSpPr>
        <p:spPr>
          <a:xfrm>
            <a:off x="5591944" y="2719999"/>
            <a:ext cx="6336704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2. 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다양한 기업들의 환경운동</a:t>
            </a:r>
          </a:p>
        </p:txBody>
      </p:sp>
    </p:spTree>
    <p:extLst>
      <p:ext uri="{BB962C8B-B14F-4D97-AF65-F5344CB8AC3E}">
        <p14:creationId xmlns:p14="http://schemas.microsoft.com/office/powerpoint/2010/main" val="347734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8A571-EBA7-457E-9299-BD4BA7BD9FB1}"/>
              </a:ext>
            </a:extLst>
          </p:cNvPr>
          <p:cNvSpPr/>
          <p:nvPr/>
        </p:nvSpPr>
        <p:spPr>
          <a:xfrm>
            <a:off x="0" y="2442786"/>
            <a:ext cx="12192000" cy="408497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oval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Bold" panose="02020803020101020101" charset="-127"/>
                <a:ea typeface="경기천년제목 Bold" panose="02020803020101020101" charset="-127"/>
              </a:rPr>
              <a:t>2. ESG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기업들의 환경운동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90134"/>
            <a:chOff x="746775" y="1085564"/>
            <a:chExt cx="5140726" cy="490134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ESG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기업 환경운동 관련 사례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87133" y="5857195"/>
            <a:ext cx="5408867" cy="47964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3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네이버블로그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마케터의 일상을 모아 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10/27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94793-7B37-48BA-8E1E-A631450B0BB5}"/>
              </a:ext>
            </a:extLst>
          </p:cNvPr>
          <p:cNvSpPr/>
          <p:nvPr/>
        </p:nvSpPr>
        <p:spPr>
          <a:xfrm>
            <a:off x="6096001" y="2754157"/>
            <a:ext cx="5408866" cy="37735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경기천년바탕 Regular" panose="02020503020101020101" charset="-127"/>
                <a:ea typeface="경기천년바탕 Regular" panose="02020503020101020101" charset="-127"/>
              </a:rPr>
              <a:t>더 현대 </a:t>
            </a:r>
            <a:r>
              <a:rPr lang="ko-KR" altLang="en-US" sz="2000" b="1" dirty="0" err="1">
                <a:latin typeface="경기천년바탕 Regular" panose="02020503020101020101" charset="-127"/>
                <a:ea typeface="경기천년바탕 Regular" panose="02020503020101020101" charset="-127"/>
              </a:rPr>
              <a:t>플로깅에</a:t>
            </a:r>
            <a:r>
              <a:rPr lang="ko-KR" altLang="en-US" sz="2000" b="1" dirty="0">
                <a:latin typeface="경기천년바탕 Regular" panose="02020503020101020101" charset="-127"/>
                <a:ea typeface="경기천년바탕 Regular" panose="02020503020101020101" charset="-127"/>
              </a:rPr>
              <a:t> 사례로 </a:t>
            </a:r>
            <a:r>
              <a:rPr lang="ko-KR" altLang="en-US" sz="2000" b="1" dirty="0" err="1">
                <a:latin typeface="경기천년바탕 Regular" panose="02020503020101020101" charset="-127"/>
                <a:ea typeface="경기천년바탕 Regular" panose="02020503020101020101" charset="-127"/>
              </a:rPr>
              <a:t>플로깅의</a:t>
            </a:r>
            <a:r>
              <a:rPr lang="ko-KR" altLang="en-US" sz="2000" b="1" dirty="0">
                <a:latin typeface="경기천년바탕 Regular" panose="02020503020101020101" charset="-127"/>
                <a:ea typeface="경기천년바탕 Regular" panose="02020503020101020101" charset="-127"/>
              </a:rPr>
              <a:t> 기간을 하루가 아닌 일주일의 간격으로 사람들이 </a:t>
            </a:r>
            <a:r>
              <a:rPr lang="ko-KR" altLang="en-US" sz="2000" b="1" dirty="0" err="1">
                <a:latin typeface="경기천년바탕 Regular" panose="02020503020101020101" charset="-127"/>
                <a:ea typeface="경기천년바탕 Regular" panose="02020503020101020101" charset="-127"/>
              </a:rPr>
              <a:t>플로깅의</a:t>
            </a:r>
            <a:r>
              <a:rPr lang="ko-KR" altLang="en-US" sz="2000" b="1" dirty="0">
                <a:latin typeface="경기천년바탕 Regular" panose="02020503020101020101" charset="-127"/>
                <a:ea typeface="경기천년바탕 Regular" panose="02020503020101020101" charset="-127"/>
              </a:rPr>
              <a:t> 캠페인에 참여 할 수 있도록 유도했다</a:t>
            </a:r>
            <a:endParaRPr lang="en-US" altLang="ko-KR" sz="2000" b="1" dirty="0">
              <a:latin typeface="경기천년바탕 Regular" panose="02020503020101020101" charset="-127"/>
              <a:ea typeface="경기천년바탕 Regular" panose="02020503020101020101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sz="2000" b="1" dirty="0">
              <a:latin typeface="경기천년바탕 Regular" panose="02020503020101020101" charset="-127"/>
              <a:ea typeface="경기천년바탕 Regular" panose="02020503020101020101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charset="-127"/>
                <a:ea typeface="경기천년바탕 Regular" panose="02020503020101020101" charset="-127"/>
              </a:rPr>
              <a:t>또한 참가비도 걷어 소비자들의 눈길을 </a:t>
            </a:r>
            <a:r>
              <a:rPr lang="ko-KR" altLang="en-US" sz="2000" dirty="0" err="1">
                <a:latin typeface="경기천년바탕 Regular" panose="02020503020101020101" charset="-127"/>
                <a:ea typeface="경기천년바탕 Regular" panose="02020503020101020101" charset="-127"/>
              </a:rPr>
              <a:t>끌만한</a:t>
            </a:r>
            <a:r>
              <a:rPr lang="ko-KR" altLang="en-US" sz="2000" dirty="0">
                <a:latin typeface="경기천년바탕 Regular" panose="02020503020101020101" charset="-127"/>
                <a:ea typeface="경기천년바탕 Regular" panose="02020503020101020101" charset="-127"/>
              </a:rPr>
              <a:t> 키트도 주는 등 마케팅을 하여 </a:t>
            </a:r>
            <a:r>
              <a:rPr lang="ko-KR" altLang="en-US" sz="2000" dirty="0" err="1">
                <a:latin typeface="경기천년바탕 Regular" panose="02020503020101020101" charset="-127"/>
                <a:ea typeface="경기천년바탕 Regular" panose="02020503020101020101" charset="-127"/>
              </a:rPr>
              <a:t>플로깅</a:t>
            </a:r>
            <a:r>
              <a:rPr lang="ko-KR" altLang="en-US" sz="2000" dirty="0">
                <a:latin typeface="경기천년바탕 Regular" panose="02020503020101020101" charset="-127"/>
                <a:ea typeface="경기천년바탕 Regular" panose="02020503020101020101" charset="-127"/>
              </a:rPr>
              <a:t> 캠페인의</a:t>
            </a:r>
            <a:endParaRPr lang="en-US" altLang="ko-KR" sz="2000" dirty="0">
              <a:latin typeface="경기천년바탕 Regular" panose="02020503020101020101" charset="-127"/>
              <a:ea typeface="경기천년바탕 Regular" panose="02020503020101020101" charset="-127"/>
            </a:endParaRPr>
          </a:p>
          <a:p>
            <a:pPr algn="ctr"/>
            <a:r>
              <a:rPr lang="ko-KR" altLang="en-US" sz="2000" dirty="0">
                <a:latin typeface="경기천년바탕 Regular" panose="02020503020101020101" charset="-127"/>
                <a:ea typeface="경기천년바탕 Regular" panose="02020503020101020101" charset="-127"/>
              </a:rPr>
              <a:t>소비자의 눈길을 끌었다 </a:t>
            </a:r>
            <a:endParaRPr lang="en-US" altLang="ko-KR" sz="2000" dirty="0">
              <a:latin typeface="경기천년바탕 Regular" panose="02020503020101020101" charset="-127"/>
              <a:ea typeface="경기천년바탕 Regular" panose="02020503020101020101" charset="-127"/>
            </a:endParaRPr>
          </a:p>
        </p:txBody>
      </p:sp>
      <p:sp>
        <p:nvSpPr>
          <p:cNvPr id="17" name="Text Box 51">
            <a:extLst>
              <a:ext uri="{FF2B5EF4-FFF2-40B4-BE49-F238E27FC236}">
                <a16:creationId xmlns:a16="http://schemas.microsoft.com/office/drawing/2014/main" id="{C6210DFB-A3D7-40DF-B735-802930DB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77" y="1960604"/>
            <a:ext cx="8249111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사례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487197-E13A-4382-B1EB-B2147359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2902317"/>
            <a:ext cx="2736304" cy="2710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967E8E-B322-4471-A7AE-42AA921E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2" y="2706137"/>
            <a:ext cx="2520281" cy="28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849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8A571-EBA7-457E-9299-BD4BA7BD9FB1}"/>
              </a:ext>
            </a:extLst>
          </p:cNvPr>
          <p:cNvSpPr/>
          <p:nvPr/>
        </p:nvSpPr>
        <p:spPr>
          <a:xfrm>
            <a:off x="0" y="2442786"/>
            <a:ext cx="12192000" cy="408497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oval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2-1. </a:t>
            </a:r>
            <a:r>
              <a:rPr lang="en-US" altLang="ko-KR" dirty="0">
                <a:latin typeface="경기천년제목 Bold" panose="02020803020101020101" charset="-127"/>
                <a:ea typeface="경기천년제목 Bold" panose="02020803020101020101" charset="-127"/>
              </a:rPr>
              <a:t>ESG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기업들의 환경운동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90134"/>
            <a:chOff x="746775" y="1085564"/>
            <a:chExt cx="5140726" cy="490134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ESG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기업 환경운동 관련 사례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87134" y="5857195"/>
            <a:ext cx="4775610" cy="452125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데이터넷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(https://www.datanet.co.kr)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94793-7B37-48BA-8E1E-A631450B0BB5}"/>
              </a:ext>
            </a:extLst>
          </p:cNvPr>
          <p:cNvSpPr/>
          <p:nvPr/>
        </p:nvSpPr>
        <p:spPr>
          <a:xfrm>
            <a:off x="5879976" y="2718986"/>
            <a:ext cx="5408866" cy="37735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글로벌 헬스케어 물류 선도 기업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마켄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(MARKEN)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은 여의도 한강 공원에서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환경 보호 캠페인을 진행했다고 밝혔다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마켄은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플로깅과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더불어 전 세계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마켄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임직원들이 실시간으로 함께 도전하는 만보 걷기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챌린지를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진행해 이번 행사의 의미를 더했다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만보 걷기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챌린지에는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한국을 비롯한 싱가포르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호주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인도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대만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일본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중국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홍콩 등 아시아 태평양 지역 각 국가에서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마켄의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임직원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웰니스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관리 앱을 통해 실시간으로 참여해 글로벌 팀워크를 다졌다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 smtClean="0"/>
              <a:t>                        </a:t>
            </a:r>
            <a:r>
              <a:rPr lang="ko-KR" altLang="en-US" sz="1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데이터넷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(https://www.datanet.co.kr)</a:t>
            </a:r>
          </a:p>
        </p:txBody>
      </p:sp>
      <p:sp>
        <p:nvSpPr>
          <p:cNvPr id="17" name="Text Box 51">
            <a:extLst>
              <a:ext uri="{FF2B5EF4-FFF2-40B4-BE49-F238E27FC236}">
                <a16:creationId xmlns:a16="http://schemas.microsoft.com/office/drawing/2014/main" id="{C6210DFB-A3D7-40DF-B735-802930DB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77" y="1960604"/>
            <a:ext cx="8249111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사례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7DF111-55BD-4C82-8DDF-DC0EE5A8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5" y="3112063"/>
            <a:ext cx="4715968" cy="23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772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8A571-EBA7-457E-9299-BD4BA7BD9FB1}"/>
              </a:ext>
            </a:extLst>
          </p:cNvPr>
          <p:cNvSpPr/>
          <p:nvPr/>
        </p:nvSpPr>
        <p:spPr>
          <a:xfrm>
            <a:off x="0" y="2512382"/>
            <a:ext cx="12192000" cy="408497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oval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환경운동연합이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2020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년에 이어 올해도 국내 플라스틱 생산 대부분을 차지하는 기업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19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곳을 대상으로 </a:t>
            </a:r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&lt;2025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년까지 플라스틱 감축 계획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&gt;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질의했다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그 결과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19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곳 가운데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14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곳 기업이 향후 플라스틱 감축 계획이 있다고 답변했다</a:t>
            </a:r>
            <a:r>
              <a:rPr lang="en-US" altLang="ko-KR" sz="14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 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6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곳은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2025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년까지 구체적인 플라스틱 감축 목표량을 제시했으며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8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곳은 감축 목표 수치를 밝히지 않았지만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감축 계획은 갖고 있다고 답변했다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2-2. </a:t>
            </a:r>
            <a:r>
              <a:rPr lang="en-US" altLang="ko-KR" dirty="0">
                <a:latin typeface="경기천년제목 Bold" panose="02020803020101020101" charset="-127"/>
                <a:ea typeface="경기천년제목 Bold" panose="02020803020101020101" charset="-127"/>
              </a:rPr>
              <a:t>ESG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기업들의 환경운동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90134"/>
            <a:chOff x="746775" y="1085564"/>
            <a:chExt cx="5140726" cy="490134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ESG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기업 그 외에 환경운동 관련 사례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453782" y="5949280"/>
            <a:ext cx="4775610" cy="452125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블로그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환경운동연합</a:t>
            </a:r>
            <a:r>
              <a:rPr lang="en-US" altLang="ko-KR" sz="1400" dirty="0"/>
              <a:t>)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 Box 51">
            <a:extLst>
              <a:ext uri="{FF2B5EF4-FFF2-40B4-BE49-F238E27FC236}">
                <a16:creationId xmlns:a16="http://schemas.microsoft.com/office/drawing/2014/main" id="{C6210DFB-A3D7-40DF-B735-802930DB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77" y="1960604"/>
            <a:ext cx="8249111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그 외에 기업운동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플라스틱에 문제 앞에 선 기업들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DCF02E-216C-4B1A-9E1A-E9CA17CB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2734875"/>
            <a:ext cx="6035563" cy="21414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16A875-C0B7-407B-A8FF-2257FD89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0" y="2498320"/>
            <a:ext cx="4066462" cy="26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19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68A571-EBA7-457E-9299-BD4BA7BD9FB1}"/>
              </a:ext>
            </a:extLst>
          </p:cNvPr>
          <p:cNvSpPr/>
          <p:nvPr/>
        </p:nvSpPr>
        <p:spPr>
          <a:xfrm>
            <a:off x="0" y="2442786"/>
            <a:ext cx="12192000" cy="4084970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 type="oval"/>
            <a:tailEnd type="none"/>
          </a:ln>
          <a:effectLst/>
          <a:extLst/>
        </p:spPr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en-US" altLang="ko-KR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451265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2-3. </a:t>
            </a:r>
            <a:r>
              <a:rPr lang="en-US" altLang="ko-KR" dirty="0">
                <a:latin typeface="경기천년제목 Bold" panose="02020803020101020101" charset="-127"/>
                <a:ea typeface="경기천년제목 Bold" panose="02020803020101020101" charset="-127"/>
              </a:rPr>
              <a:t>ESG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기업들의 환경운동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90134"/>
            <a:chOff x="746775" y="1085564"/>
            <a:chExt cx="5140726" cy="490134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ESG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기업 그 외에 환경운동 관련 사례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887576" y="5772436"/>
            <a:ext cx="4104456" cy="452125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블로그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혀니아안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 이야기</a:t>
            </a:r>
            <a:r>
              <a:rPr lang="en-US" altLang="ko-KR" sz="14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7" name="Text Box 51">
            <a:extLst>
              <a:ext uri="{FF2B5EF4-FFF2-40B4-BE49-F238E27FC236}">
                <a16:creationId xmlns:a16="http://schemas.microsoft.com/office/drawing/2014/main" id="{C6210DFB-A3D7-40DF-B735-802930DB8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477" y="1960604"/>
            <a:ext cx="8249111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그 외에 기업운동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파타고니아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FBF2B2-F86E-4566-A628-FF99C462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81" y="2677524"/>
            <a:ext cx="4203607" cy="2917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712BE-6D8C-43FF-AC33-56687061B4ED}"/>
              </a:ext>
            </a:extLst>
          </p:cNvPr>
          <p:cNvSpPr txBox="1"/>
          <p:nvPr/>
        </p:nvSpPr>
        <p:spPr>
          <a:xfrm>
            <a:off x="5519936" y="2704463"/>
            <a:ext cx="56380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현재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가진 옷을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최대한 수선하고 오래 입어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제품의 라이프사이클을 늘려 새로운 옷을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사지 말라는 광고이다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패스트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패션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문화로 인해 발생되는 세계적 환경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문제에 대해 앞장서고 있는 브랜드이다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아무리 페트병을 재활용하여 옷을 만드는 등 친환경적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방법을 동원하여도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최종 소비자에게까지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전달되는 과정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속에서 온실가스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20%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 출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2/3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천이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버려지기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때문에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내구성 강한 옷을 사고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수선하여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10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이상 입으라는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취지의 광고인 것이다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34687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D5E6933-A2E4-4F9D-A4F0-2372E31FEEAF}"/>
              </a:ext>
            </a:extLst>
          </p:cNvPr>
          <p:cNvSpPr txBox="1">
            <a:spLocks/>
          </p:cNvSpPr>
          <p:nvPr/>
        </p:nvSpPr>
        <p:spPr>
          <a:xfrm>
            <a:off x="7654240" y="904124"/>
            <a:ext cx="3914367" cy="19817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환경을 생각한 대표 기업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0B994-7E1E-48BE-914A-577FE8515C11}"/>
              </a:ext>
            </a:extLst>
          </p:cNvPr>
          <p:cNvSpPr/>
          <p:nvPr/>
        </p:nvSpPr>
        <p:spPr>
          <a:xfrm>
            <a:off x="7681922" y="2885918"/>
            <a:ext cx="337131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4040905080B02020502" pitchFamily="82" charset="0"/>
                <a:cs typeface="Arial" pitchFamily="34" charset="0"/>
              </a:rPr>
              <a:t>PATAGONIA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  <a:cs typeface="Arial" pitchFamily="34" charset="0"/>
            </a:endParaRP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  <a:cs typeface="Arial" pitchFamily="34" charset="0"/>
              </a:rPr>
              <a:t>PATAGONIA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rushScript BT" pitchFamily="2" charset="0"/>
                <a:cs typeface="Arial" pitchFamily="34" charset="0"/>
              </a:rPr>
              <a:t>PATAGONIA</a:t>
            </a:r>
          </a:p>
          <a:p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Bodoni MT Poster Compressed" panose="02070706080601050204" pitchFamily="18" charset="0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  <a:cs typeface="Arial" pitchFamily="34" charset="0"/>
            </a:endParaRPr>
          </a:p>
          <a:p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auhaus 93" panose="04030905020B02020C02" pitchFamily="82" charset="0"/>
              <a:cs typeface="Arial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8C60F1C7-86F0-4BC0-8EA3-7A7040A322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151" b="10151"/>
          <a:stretch>
            <a:fillRect/>
          </a:stretch>
        </p:blipFill>
        <p:spPr>
          <a:xfrm>
            <a:off x="299090" y="3538511"/>
            <a:ext cx="2511796" cy="2338761"/>
          </a:xfrm>
          <a:prstGeom prst="rect">
            <a:avLst/>
          </a:prstGeom>
        </p:spPr>
      </p:pic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ECCD4E20-DF96-4035-84AA-D44EE29B0C07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t="8942" b="8942"/>
          <a:stretch>
            <a:fillRect/>
          </a:stretch>
        </p:blipFill>
        <p:spPr>
          <a:xfrm>
            <a:off x="8073675" y="4740869"/>
            <a:ext cx="2951879" cy="1660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B9BFCE-2ED0-4128-99CB-DCB9243A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75" y="335625"/>
            <a:ext cx="5582394" cy="3096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FB7AB2-8684-4291-BF04-606D90D46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286" y="3572152"/>
            <a:ext cx="2498625" cy="22714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6E5D37-ED46-4166-A1CB-AFF3038ADA83}"/>
              </a:ext>
            </a:extLst>
          </p:cNvPr>
          <p:cNvSpPr/>
          <p:nvPr/>
        </p:nvSpPr>
        <p:spPr>
          <a:xfrm>
            <a:off x="335360" y="5877272"/>
            <a:ext cx="2376264" cy="645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sz="13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:PINTERREST)</a:t>
            </a:r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15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353515" y="1632210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551550" y="1773803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플로깅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22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Plogging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 생활 속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대하여 학습한다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800" b="1" spc="-185" dirty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 습 목 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353515" y="2800578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929" y="292824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기업들의 환경운동 사례에 대해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학습한다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353515" y="39473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550" y="4078095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플로깅의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한계점과 그의 따른 노력에 대해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87579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02218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2-4.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친환경운동의 대표기업  파타고니아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6775" y="1085564"/>
            <a:ext cx="6069305" cy="490134"/>
            <a:chOff x="746775" y="1085564"/>
            <a:chExt cx="6069305" cy="490134"/>
          </a:xfrm>
        </p:grpSpPr>
        <p:grpSp>
          <p:nvGrpSpPr>
            <p:cNvPr id="12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9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62237" y="1085564"/>
              <a:ext cx="5853843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친환경 운동의 대표기업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파타고니아</a:t>
              </a:r>
              <a:endParaRPr lang="ko-KR" altLang="en-US" sz="1500" b="1" spc="-185" dirty="0">
                <a:solidFill>
                  <a:srgbClr val="C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37809" y="1883325"/>
            <a:ext cx="10512010" cy="4834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파타고니아의 설립자 </a:t>
            </a:r>
            <a:r>
              <a:rPr lang="ko-KR" altLang="en-US" dirty="0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이본 </a:t>
            </a:r>
            <a:r>
              <a:rPr lang="ko-KR" altLang="en-US" dirty="0" err="1">
                <a:solidFill>
                  <a:schemeClr val="accent2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쉬나드</a:t>
            </a:r>
            <a:endParaRPr lang="ko-KR" altLang="en-US" dirty="0">
              <a:solidFill>
                <a:schemeClr val="accent2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3DFE7C-F41C-40E7-B04A-3F5A11C19D7A}"/>
              </a:ext>
            </a:extLst>
          </p:cNvPr>
          <p:cNvSpPr/>
          <p:nvPr/>
        </p:nvSpPr>
        <p:spPr>
          <a:xfrm>
            <a:off x="7176120" y="3831480"/>
            <a:ext cx="3888432" cy="48348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블로그 </a:t>
            </a:r>
            <a:r>
              <a:rPr lang="ko-KR" altLang="en-US" sz="13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혀니아안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브랜드이야기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D461C0-EE8D-457D-A09E-FCC4CEB4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5445224"/>
            <a:ext cx="8519898" cy="10059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C63CC6E-0932-4114-8486-7F35F58F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2" y="2641707"/>
            <a:ext cx="5564410" cy="268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6220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60648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2-5.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친환경운동의 대표기업  파타고니아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6775" y="1085564"/>
            <a:ext cx="6069305" cy="490134"/>
            <a:chOff x="746775" y="1085564"/>
            <a:chExt cx="6069305" cy="490134"/>
          </a:xfrm>
        </p:grpSpPr>
        <p:grpSp>
          <p:nvGrpSpPr>
            <p:cNvPr id="12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9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62237" y="1085564"/>
              <a:ext cx="5853843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친환경 운동의 대표기업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파타고니아</a:t>
              </a:r>
              <a:endParaRPr lang="ko-KR" altLang="en-US" sz="1500" b="1" spc="-185" dirty="0">
                <a:solidFill>
                  <a:srgbClr val="C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37809" y="1883325"/>
            <a:ext cx="10512010" cy="4834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파타고니아의 환경을 위한 발자취</a:t>
            </a:r>
            <a:endParaRPr lang="ko-KR" altLang="en-US" dirty="0">
              <a:solidFill>
                <a:schemeClr val="accent2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3DFE7C-F41C-40E7-B04A-3F5A11C19D7A}"/>
              </a:ext>
            </a:extLst>
          </p:cNvPr>
          <p:cNvSpPr/>
          <p:nvPr/>
        </p:nvSpPr>
        <p:spPr>
          <a:xfrm>
            <a:off x="7968208" y="6021288"/>
            <a:ext cx="3888432" cy="48348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블로그 </a:t>
            </a:r>
            <a:r>
              <a:rPr lang="ko-KR" altLang="en-US" sz="13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혀니아안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브랜드이야기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812333-F4A9-4037-BEAE-C3F3FAB7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37" y="2555282"/>
            <a:ext cx="4079574" cy="2945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A695DB-58AD-43DC-8F0A-0CC841C34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6" y="3074721"/>
            <a:ext cx="7056784" cy="8796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B9D4D-D191-4251-9648-C01F3D29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37" y="4179224"/>
            <a:ext cx="4334275" cy="25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3814B0-89F1-4E52-B736-89D304AEC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237" y="4659031"/>
            <a:ext cx="7056784" cy="9123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6972CB-D430-4475-A3D4-78710E4D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139" y="2996952"/>
            <a:ext cx="3824501" cy="25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0815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8326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2-6.</a:t>
            </a:r>
            <a:r>
              <a:rPr lang="ko-KR" altLang="en-US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친환경운동의 대표기업  파타고니아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6775" y="1085564"/>
            <a:ext cx="6069305" cy="490134"/>
            <a:chOff x="746775" y="1085564"/>
            <a:chExt cx="6069305" cy="490134"/>
          </a:xfrm>
        </p:grpSpPr>
        <p:grpSp>
          <p:nvGrpSpPr>
            <p:cNvPr id="12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9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62237" y="1085564"/>
              <a:ext cx="5853843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친환경 운동의 대표기업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파타고니아</a:t>
              </a:r>
              <a:endParaRPr lang="ko-KR" altLang="en-US" sz="1500" b="1" spc="-185" dirty="0">
                <a:solidFill>
                  <a:srgbClr val="C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37809" y="1883325"/>
            <a:ext cx="10512010" cy="483483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파타고니아의 환경을 위한 발자취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파타고니아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CEO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말 中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dirty="0">
              <a:solidFill>
                <a:schemeClr val="accent2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3DFE7C-F41C-40E7-B04A-3F5A11C19D7A}"/>
              </a:ext>
            </a:extLst>
          </p:cNvPr>
          <p:cNvSpPr/>
          <p:nvPr/>
        </p:nvSpPr>
        <p:spPr>
          <a:xfrm>
            <a:off x="7968208" y="6021288"/>
            <a:ext cx="3888432" cy="483482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블로그 </a:t>
            </a:r>
            <a:r>
              <a:rPr lang="ko-KR" altLang="en-US" sz="13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혀니아안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브랜드이야기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3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B0C5B1-4D4B-4EEA-B4B1-EFB469E3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13" y="2571712"/>
            <a:ext cx="1861374" cy="420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FD98A8-EB92-4F8E-8816-629AF81DE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967" y="3153035"/>
            <a:ext cx="8001693" cy="1425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86C919-9310-4CC2-A362-F7F141FF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4" y="4971075"/>
            <a:ext cx="863420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93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  <p:sp>
        <p:nvSpPr>
          <p:cNvPr id="12" name="TextBox 11"/>
          <p:cNvSpPr txBox="1"/>
          <p:nvPr/>
        </p:nvSpPr>
        <p:spPr>
          <a:xfrm>
            <a:off x="5303912" y="2719999"/>
            <a:ext cx="6153983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   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ESG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플로깅의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한계점</a:t>
            </a:r>
          </a:p>
        </p:txBody>
      </p:sp>
    </p:spTree>
    <p:extLst>
      <p:ext uri="{BB962C8B-B14F-4D97-AF65-F5344CB8AC3E}">
        <p14:creationId xmlns:p14="http://schemas.microsoft.com/office/powerpoint/2010/main" val="459591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150312"/>
            <a:ext cx="8067954" cy="438709"/>
            <a:chOff x="746775" y="1150312"/>
            <a:chExt cx="5168620" cy="438709"/>
          </a:xfrm>
        </p:grpSpPr>
        <p:grpSp>
          <p:nvGrpSpPr>
            <p:cNvPr id="16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70316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err="1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플로깅의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한계점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1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Bold" panose="02020803020101020101" charset="-127"/>
                <a:ea typeface="경기천년제목 Bold" panose="02020803020101020101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709516"/>
            <a:ext cx="10617048" cy="41550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281" y="1705584"/>
            <a:ext cx="10089195" cy="3631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b="1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플로깅은</a:t>
            </a:r>
            <a:r>
              <a:rPr lang="ko-KR" altLang="en-US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플라스틱류의 쓰레기가 지속적으로 쌓이는 특수한 환경을 가정하여 만들어진 활동</a:t>
            </a:r>
            <a:endParaRPr lang="ko-KR" altLang="en-US" sz="2000" b="1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3. </a:t>
            </a:r>
            <a:r>
              <a:rPr lang="ko-KR" altLang="en-US" dirty="0" err="1" smtClean="0">
                <a:latin typeface="경기천년제목 Bold" panose="02020803020101020101" charset="-127"/>
                <a:ea typeface="경기천년제목 Bold" panose="02020803020101020101" charset="-127"/>
              </a:rPr>
              <a:t>플로깅의</a:t>
            </a:r>
            <a:r>
              <a:rPr lang="ko-KR" altLang="en-US" dirty="0" smtClean="0">
                <a:latin typeface="경기천년제목 Bold" panose="02020803020101020101" charset="-127"/>
                <a:ea typeface="경기천년제목 Bold" panose="02020803020101020101" charset="-127"/>
              </a:rPr>
              <a:t> 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한계점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957FE7-66AB-471C-8674-EEEE4EB44115}"/>
              </a:ext>
            </a:extLst>
          </p:cNvPr>
          <p:cNvSpPr/>
          <p:nvPr/>
        </p:nvSpPr>
        <p:spPr>
          <a:xfrm>
            <a:off x="807545" y="2392276"/>
            <a:ext cx="10617048" cy="46159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94F6B-576C-4C8B-8186-0F7D72F0D322}"/>
              </a:ext>
            </a:extLst>
          </p:cNvPr>
          <p:cNvSpPr txBox="1"/>
          <p:nvPr/>
        </p:nvSpPr>
        <p:spPr>
          <a:xfrm>
            <a:off x="834982" y="2448412"/>
            <a:ext cx="968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아무데서나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무작정 </a:t>
            </a:r>
            <a:r>
              <a:rPr lang="ko-KR" altLang="en-US" sz="16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플로깅으로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쓰레기 수거를 대체할 수가 없다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C698F5-ABB2-4828-B0C1-A7FDEC75DCF2}"/>
              </a:ext>
            </a:extLst>
          </p:cNvPr>
          <p:cNvSpPr/>
          <p:nvPr/>
        </p:nvSpPr>
        <p:spPr>
          <a:xfrm>
            <a:off x="807545" y="3121118"/>
            <a:ext cx="10617048" cy="88301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 </a:t>
            </a: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ABB72-C18C-433C-B4F0-A6A32EF05874}"/>
              </a:ext>
            </a:extLst>
          </p:cNvPr>
          <p:cNvSpPr txBox="1"/>
          <p:nvPr/>
        </p:nvSpPr>
        <p:spPr>
          <a:xfrm>
            <a:off x="829911" y="3244334"/>
            <a:ext cx="797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 tooltip="환경미화원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환경미화원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들이 어차피 관리하고 있는 지역이라면 아무리 오래 달려도 봉투 속에 쌓이는 건 낙엽 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조각 몇 개와 담배꽁초 몇 개밖에는 없을 수도 있다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5CE9A5-AD4C-4541-ABC5-326364DC2D83}"/>
              </a:ext>
            </a:extLst>
          </p:cNvPr>
          <p:cNvSpPr/>
          <p:nvPr/>
        </p:nvSpPr>
        <p:spPr>
          <a:xfrm>
            <a:off x="807545" y="4280770"/>
            <a:ext cx="10617048" cy="88301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 </a:t>
            </a: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5A8AB-9BBB-43C5-89C7-40C85BB14512}"/>
              </a:ext>
            </a:extLst>
          </p:cNvPr>
          <p:cNvSpPr txBox="1"/>
          <p:nvPr/>
        </p:nvSpPr>
        <p:spPr>
          <a:xfrm>
            <a:off x="854468" y="4352946"/>
            <a:ext cx="1035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농촌지역에서도 더럽고 축축한 </a:t>
            </a:r>
            <a:r>
              <a:rPr lang="ko-KR" altLang="en-US" sz="1600" b="1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멀칭</a:t>
            </a:r>
            <a:r>
              <a:rPr lang="ko-KR" altLang="en-US" sz="16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비닐을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한아름 끌어안고 달릴 게 아니라면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플로깅으로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 문제에 대응하기 어렵다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                                                                                                  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나무위키</a:t>
            </a:r>
          </a:p>
        </p:txBody>
      </p:sp>
    </p:spTree>
    <p:extLst>
      <p:ext uri="{BB962C8B-B14F-4D97-AF65-F5344CB8AC3E}">
        <p14:creationId xmlns:p14="http://schemas.microsoft.com/office/powerpoint/2010/main" val="312473617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150312"/>
            <a:ext cx="8067954" cy="438709"/>
            <a:chOff x="746775" y="1150312"/>
            <a:chExt cx="5168620" cy="438709"/>
          </a:xfrm>
        </p:grpSpPr>
        <p:grpSp>
          <p:nvGrpSpPr>
            <p:cNvPr id="16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70316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err="1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플로깅의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한계점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2 (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효율적 </a:t>
              </a:r>
              <a:r>
                <a:rPr lang="ko-KR" altLang="en-US" sz="2200" b="1" spc="-185" dirty="0" err="1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플로깅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)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Bold" panose="02020803020101020101" charset="-127"/>
                <a:ea typeface="경기천년제목 Bold" panose="02020803020101020101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709516"/>
            <a:ext cx="10617048" cy="337566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3. </a:t>
            </a:r>
            <a:r>
              <a:rPr lang="ko-KR" altLang="en-US" dirty="0" err="1" smtClean="0">
                <a:latin typeface="경기천년제목 Bold" panose="02020803020101020101" charset="-127"/>
                <a:ea typeface="경기천년제목 Bold" panose="02020803020101020101" charset="-127"/>
              </a:rPr>
              <a:t>플로깅의</a:t>
            </a:r>
            <a:r>
              <a:rPr lang="ko-KR" altLang="en-US" dirty="0" smtClean="0">
                <a:latin typeface="경기천년제목 Bold" panose="02020803020101020101" charset="-127"/>
                <a:ea typeface="경기천년제목 Bold" panose="02020803020101020101" charset="-127"/>
              </a:rPr>
              <a:t> </a:t>
            </a:r>
            <a:r>
              <a:rPr lang="ko-KR" altLang="en-US" dirty="0">
                <a:latin typeface="경기천년제목 Bold" panose="02020803020101020101" charset="-127"/>
                <a:ea typeface="경기천년제목 Bold" panose="02020803020101020101" charset="-127"/>
              </a:rPr>
              <a:t>한계점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1ED2F-5B36-4049-A0FA-EF67CE24497F}"/>
              </a:ext>
            </a:extLst>
          </p:cNvPr>
          <p:cNvSpPr txBox="1"/>
          <p:nvPr/>
        </p:nvSpPr>
        <p:spPr>
          <a:xfrm>
            <a:off x="897546" y="1745173"/>
            <a:ext cx="94469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플로깅은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혼자 하거나 혹은 소규모의 사람들끼리 하기에는 적절하지만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대규모 대회를 여는 데에는 다소 </a:t>
            </a:r>
            <a:r>
              <a:rPr lang="ko-KR" altLang="en-US" sz="16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부적합하다</a:t>
            </a:r>
            <a:r>
              <a:rPr lang="en-US" altLang="ko-KR" sz="16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 tooltip="마라톤"/>
              </a:rPr>
              <a:t>마라톤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대회처럼 수십 명의 사람들이 동일한 코스를 따라서 몰려다니는 건 </a:t>
            </a:r>
            <a:r>
              <a:rPr lang="ko-KR" altLang="en-US" sz="1600" b="1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플로깅으로서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가장 비효율적인 </a:t>
            </a:r>
            <a:r>
              <a:rPr lang="ko-KR" altLang="en-US" sz="16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형태다</a:t>
            </a:r>
            <a:r>
              <a:rPr lang="en-US" altLang="ko-KR" sz="1600" b="1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마라톤 경우에는 앞서 달릴수록 더 많은 쓰레기를 모을 수 있으므로 뒤처진 사람들은 아무것도 할 게 없어지며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투입되는 인력에 비해 쓰레기의 수거 효율성이 너무 나빠진다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꼭 많은 사람들을 동원해야 한다면 최대한 많은 달리기 코스를 지정하든지</a:t>
            </a:r>
            <a:r>
              <a:rPr lang="en-US" altLang="ko-KR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600" b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알아서 흩어졌다가 언제까지 다시 돌아오라는 식이 효율적이다</a:t>
            </a:r>
            <a:endParaRPr lang="en-US" altLang="ko-KR" sz="1600" b="1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네이버 나무위키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78401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212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플로깅을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설명할 수 있다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 습 정 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315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기업들의 환경 활동에 대해 알아보았다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ko-KR" altLang="en-US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790" y="368618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200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플로깅의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한계점에 대해 이해하였다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89601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6975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20" y="2310160"/>
            <a:ext cx="12192000" cy="6147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150813" algn="ctr" defTabSz="762000">
              <a:lnSpc>
                <a:spcPct val="130000"/>
              </a:lnSpc>
              <a:spcBef>
                <a:spcPct val="50000"/>
              </a:spcBef>
            </a:pPr>
            <a:r>
              <a:rPr lang="ko-KR" altLang="en-US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끝까지 경청해 주셔서 감사 드립니다</a:t>
            </a:r>
            <a:r>
              <a:rPr lang="en-US" altLang="ko-KR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3400" dirty="0">
              <a:solidFill>
                <a:schemeClr val="accent5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Picture 12" descr="https://search.pstatic.net/common/?src=http%3A%2F%2Fblogfiles.naver.net%2FMjAyMjA3MjFfNzAg%2FMDAxNjU4MzUyNDUyMDI2.H1sj61BQ0qObk5pJmy5Ixkq5mKA9DDwl8Z7zPGgxZH8g.T9sKA3prKUTyVKACJ6rgOz6TfrCJQlxQmozU-_JDdU0g.JPEG.dlarbfls%2FKakaoTalk_20220720_144805828.jpg&amp;type=sc960_832">
            <a:extLst>
              <a:ext uri="{FF2B5EF4-FFF2-40B4-BE49-F238E27FC236}">
                <a16:creationId xmlns:a16="http://schemas.microsoft.com/office/drawing/2014/main" id="{7C5DE7F3-5BC3-4929-9044-D7554A75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6" b="7253"/>
          <a:stretch/>
        </p:blipFill>
        <p:spPr bwMode="auto">
          <a:xfrm>
            <a:off x="0" y="3212976"/>
            <a:ext cx="12185025" cy="36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8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BC56CC-7DDB-4211-89A6-9A06C63BB91B}"/>
              </a:ext>
            </a:extLst>
          </p:cNvPr>
          <p:cNvSpPr/>
          <p:nvPr/>
        </p:nvSpPr>
        <p:spPr>
          <a:xfrm>
            <a:off x="778487" y="781619"/>
            <a:ext cx="464331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600" spc="246" dirty="0">
                <a:solidFill>
                  <a:srgbClr val="064B8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</a:t>
            </a:r>
            <a:r>
              <a:rPr kumimoji="0" lang="en-US" altLang="ko-KR" sz="3600" spc="246" dirty="0">
                <a:solidFill>
                  <a:srgbClr val="298E9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ONTENTS</a:t>
            </a:r>
            <a:endParaRPr kumimoji="0" lang="ko-KR" altLang="en-US" sz="3600" spc="246" dirty="0">
              <a:solidFill>
                <a:srgbClr val="298E9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95C716-5B92-45EE-8E73-1C56D1C9F939}"/>
              </a:ext>
            </a:extLst>
          </p:cNvPr>
          <p:cNvCxnSpPr/>
          <p:nvPr/>
        </p:nvCxnSpPr>
        <p:spPr>
          <a:xfrm flipV="1">
            <a:off x="906846" y="146141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4ACDA-3508-4800-9707-6DDFF7579F4B}"/>
              </a:ext>
            </a:extLst>
          </p:cNvPr>
          <p:cNvSpPr txBox="1"/>
          <p:nvPr/>
        </p:nvSpPr>
        <p:spPr>
          <a:xfrm>
            <a:off x="5951984" y="2818312"/>
            <a:ext cx="5184576" cy="2052589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1. </a:t>
            </a:r>
            <a:r>
              <a:rPr lang="ko-KR" altLang="en-US" sz="2800" b="1" spc="-123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플로깅과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 </a:t>
            </a:r>
            <a:r>
              <a:rPr lang="ko-KR" altLang="en-US" sz="2800" b="1" spc="-123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생활속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 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ESG</a:t>
            </a:r>
          </a:p>
          <a:p>
            <a:pPr>
              <a:lnSpc>
                <a:spcPct val="150000"/>
              </a:lnSpc>
            </a:pP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2. ESG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기업들의 환경운동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Bold" panose="02020803020101020101" charset="-127"/>
              <a:ea typeface="경기천년제목 Bold" panose="0202080302010102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3. </a:t>
            </a:r>
            <a:r>
              <a:rPr lang="ko-KR" altLang="en-US" sz="2800" b="1" spc="-123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플로깅의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 한계점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Bold" panose="02020803020101020101" charset="-127"/>
              <a:ea typeface="경기천년제목 Bold" panose="0202080302010102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03377-A421-418C-88FE-B9BFB880E622}"/>
              </a:ext>
            </a:extLst>
          </p:cNvPr>
          <p:cNvSpPr/>
          <p:nvPr/>
        </p:nvSpPr>
        <p:spPr>
          <a:xfrm>
            <a:off x="104260" y="136894"/>
            <a:ext cx="12000656" cy="66195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2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91944" y="2854319"/>
            <a:ext cx="5832648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Bold" panose="02020803020101020101" charset="-127"/>
                <a:ea typeface="경기천년제목 Bold" panose="02020803020101020101" charset="-127"/>
              </a:rPr>
              <a:t>Ⅰ.</a:t>
            </a: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4000" dirty="0" err="1" smtClean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플로깅과</a:t>
            </a:r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ESG</a:t>
            </a:r>
            <a:endParaRPr lang="ko-KR" altLang="en-US" sz="4000" spc="-148" dirty="0">
              <a:solidFill>
                <a:schemeClr val="accent1">
                  <a:lumMod val="75000"/>
                </a:schemeClr>
              </a:solidFill>
              <a:latin typeface="경기천년제목 Bold" panose="02020803020101020101" charset="-127"/>
              <a:ea typeface="경기천년제목 Bold" panose="02020803020101020101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967089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en-US" altLang="ko-KR" dirty="0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 </a:t>
            </a:r>
            <a:r>
              <a:rPr lang="ko-KR" altLang="en-US" dirty="0" err="1" smtClean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플로깅</a:t>
            </a:r>
            <a:endParaRPr lang="ko-KR" altLang="en-US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6775" y="1085564"/>
            <a:ext cx="6069305" cy="490134"/>
            <a:chOff x="746775" y="1085564"/>
            <a:chExt cx="6069305" cy="490134"/>
          </a:xfrm>
        </p:grpSpPr>
        <p:grpSp>
          <p:nvGrpSpPr>
            <p:cNvPr id="12" name="그룹 152"/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9" name="AutoShape 25"/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962237" y="1085564"/>
              <a:ext cx="5853843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 err="1" smtClean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플로깅</a:t>
              </a: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 이란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?</a:t>
              </a:r>
              <a:endParaRPr lang="ko-KR" altLang="en-US" sz="1500" b="1" spc="-185" dirty="0">
                <a:solidFill>
                  <a:srgbClr val="C00000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27029" y="1713885"/>
            <a:ext cx="10512010" cy="113905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001714" y="1741400"/>
            <a:ext cx="10494885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플로깅은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"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줍다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(pick up)"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라는 뜻의 스웨덴어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"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플로카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우프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plocka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upp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)"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"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조깅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(jogging)"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합성어이다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스웨덴에서 쓰레기 투기를 막기 위한 간단하면서도 효과적인 방법으로 시작되었다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>
              <a:lnSpc>
                <a:spcPct val="120000"/>
              </a:lnSpc>
              <a:buFontTx/>
              <a:buChar char="•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조깅을 하며 쓰레기를 줍는 활동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26" name="Picture 2" descr="eco_05">
            <a:extLst>
              <a:ext uri="{FF2B5EF4-FFF2-40B4-BE49-F238E27FC236}">
                <a16:creationId xmlns:a16="http://schemas.microsoft.com/office/drawing/2014/main" id="{E6FCAEDE-F3DF-400C-8BD3-DB3A42315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3028053"/>
            <a:ext cx="5832648" cy="286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3DFE7C-F41C-40E7-B04A-3F5A11C19D7A}"/>
              </a:ext>
            </a:extLst>
          </p:cNvPr>
          <p:cNvSpPr/>
          <p:nvPr/>
        </p:nvSpPr>
        <p:spPr>
          <a:xfrm>
            <a:off x="4583832" y="6072963"/>
            <a:ext cx="3456384" cy="423969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ko-KR" altLang="en-US" sz="1300" b="1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프리진</a:t>
            </a:r>
            <a:r>
              <a:rPr lang="ko-KR" altLang="en-US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UTOIMAGE </a:t>
            </a:r>
            <a:r>
              <a:rPr lang="ko-KR" altLang="en-US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이미지사본</a:t>
            </a:r>
            <a:r>
              <a:rPr lang="en-US" altLang="ko-KR" sz="1300" b="1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)</a:t>
            </a:r>
            <a:endParaRPr lang="ko-KR" altLang="en-US" sz="1300" b="1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853819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플로깅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3DFE7C-F41C-40E7-B04A-3F5A11C19D7A}"/>
              </a:ext>
            </a:extLst>
          </p:cNvPr>
          <p:cNvSpPr/>
          <p:nvPr/>
        </p:nvSpPr>
        <p:spPr>
          <a:xfrm>
            <a:off x="335360" y="5949280"/>
            <a:ext cx="3456384" cy="423969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ko-KR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네이버 포스트 </a:t>
            </a:r>
            <a:r>
              <a:rPr kumimoji="0" lang="ko-KR" altLang="en-US" sz="13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이미지사본</a:t>
            </a:r>
            <a:r>
              <a:rPr kumimoji="0" lang="en-US" altLang="ko-KR" sz="13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)</a:t>
            </a:r>
            <a:endParaRPr kumimoji="0" lang="ko-KR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340768"/>
            <a:ext cx="3960440" cy="43204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51125" y="1340768"/>
            <a:ext cx="7605516" cy="43204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120000"/>
              </a:lnSpc>
              <a:buFontTx/>
              <a:buChar char="•"/>
            </a:pPr>
            <a:r>
              <a:rPr lang="ko-KR" altLang="en-US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플로깅은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환경도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지키고 건강도 지킬 수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있는 운동</a:t>
            </a:r>
            <a:r>
              <a:rPr lang="en-US" altLang="ko-KR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>
              <a:lnSpc>
                <a:spcPct val="120000"/>
              </a:lnSpc>
              <a:buFontTx/>
              <a:buChar char="•"/>
            </a:pP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쓰레기를 줍기 위해 앉았다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일어나는 행동이 </a:t>
            </a:r>
            <a:r>
              <a:rPr lang="ko-KR" altLang="en-US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스쿼트나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런지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자세와 비슷하기 </a:t>
            </a: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때문에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일반적인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조깅보다 칼로리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소모가 더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크다</a:t>
            </a:r>
            <a:r>
              <a:rPr lang="en-US" altLang="ko-KR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환경도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생각하고 칼로리 소모도 많이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된다는 장점 때문에 </a:t>
            </a:r>
            <a:r>
              <a:rPr lang="ko-KR" altLang="en-US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플로깅은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젊은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세대 </a:t>
            </a: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사이에서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새로운 등산 트렌드가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되었다</a:t>
            </a:r>
            <a:r>
              <a:rPr lang="en-US" altLang="ko-KR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프랑스에서는 정식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마라톤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대회가 있을</a:t>
            </a: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정도로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선풍적인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인기를 얻고 있다</a:t>
            </a:r>
            <a:r>
              <a:rPr lang="en-US" altLang="ko-KR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우리나라에도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개념이 들어와 줍다 </a:t>
            </a:r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+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조깅 </a:t>
            </a:r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 '</a:t>
            </a:r>
            <a:r>
              <a:rPr lang="ko-KR" altLang="en-US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줍깅</a:t>
            </a:r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'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이라고 부른다</a:t>
            </a:r>
            <a:r>
              <a:rPr lang="en-US" altLang="ko-KR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우리나라에서는 지난 </a:t>
            </a:r>
            <a:r>
              <a:rPr lang="en-US" altLang="ko-KR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2018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 한강을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중심으로 </a:t>
            </a:r>
            <a:r>
              <a:rPr lang="ko-KR" altLang="en-US" dirty="0" err="1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운동회가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개최되었고 </a:t>
            </a:r>
            <a:endParaRPr lang="en-US" altLang="ko-KR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기업에서도 </a:t>
            </a:r>
            <a:r>
              <a:rPr lang="ko-KR" altLang="en-US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행사를 진행해  많은 </a:t>
            </a:r>
            <a:r>
              <a:rPr lang="ko-KR" altLang="en-US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사람들이 </a:t>
            </a:r>
            <a:r>
              <a:rPr lang="ko-KR" altLang="en-US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동참함</a:t>
            </a:r>
            <a:r>
              <a:rPr lang="en-US" altLang="ko-KR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7216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150312"/>
            <a:ext cx="8067954" cy="438709"/>
            <a:chOff x="746775" y="1150312"/>
            <a:chExt cx="5168620" cy="438709"/>
          </a:xfrm>
        </p:grpSpPr>
        <p:grpSp>
          <p:nvGrpSpPr>
            <p:cNvPr id="16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70316" y="1158134"/>
              <a:ext cx="49450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38100" prst="cross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200" b="1" spc="-185" dirty="0" err="1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플로깅의</a:t>
              </a: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Bold" panose="02020803020101020101" charset="-127"/>
                  <a:ea typeface="경기천년제목 Bold" panose="02020803020101020101" charset="-127"/>
                </a:rPr>
                <a:t> 유래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709516"/>
            <a:ext cx="10617048" cy="114342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57" y="1828818"/>
            <a:ext cx="1008919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 tooltip="스웨덴"/>
              </a:rPr>
              <a:t>스웨덴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 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2016년"/>
              </a:rPr>
              <a:t>2016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 tooltip="2016년"/>
              </a:rPr>
              <a:t>년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 처음 시작했으며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. 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4" tooltip="아이슬란드"/>
              </a:rPr>
              <a:t>아이슬란드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귀드니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요하네손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en-US" altLang="ko-KR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G.Johannesson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대통령이 참여하면서 유럽에서 크게 화제가 되기도 </a:t>
            </a:r>
            <a:r>
              <a:rPr lang="ko-KR" altLang="en-US" sz="20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했다</a:t>
            </a:r>
            <a:r>
              <a:rPr lang="en-US" altLang="ko-KR" sz="20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2000" dirty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dirty="0">
                <a:latin typeface="경기천년제목 Bold" panose="02020803020101020101" charset="-127"/>
                <a:ea typeface="경기천년제목 Bold" panose="02020803020101020101" charset="-127"/>
              </a:rPr>
              <a:t>1</a:t>
            </a:r>
            <a:r>
              <a:rPr lang="en-US" altLang="ko-KR" dirty="0" smtClean="0">
                <a:latin typeface="경기천년제목 Bold" panose="02020803020101020101" charset="-127"/>
                <a:ea typeface="경기천년제목 Bold" panose="02020803020101020101" charset="-127"/>
              </a:rPr>
              <a:t>. </a:t>
            </a:r>
            <a:r>
              <a:rPr lang="ko-KR" altLang="en-US" dirty="0" err="1" smtClean="0">
                <a:latin typeface="경기천년제목 Bold" panose="02020803020101020101" charset="-127"/>
                <a:ea typeface="경기천년제목 Bold" panose="02020803020101020101" charset="-127"/>
              </a:rPr>
              <a:t>플로깅</a:t>
            </a:r>
            <a:endParaRPr lang="ko-KR" altLang="en-US" dirty="0">
              <a:latin typeface="경기천년제목 Bold" panose="02020803020101020101" charset="-127"/>
              <a:ea typeface="경기천년제목 Bold" panose="02020803020101020101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957FE7-66AB-471C-8674-EEEE4EB44115}"/>
              </a:ext>
            </a:extLst>
          </p:cNvPr>
          <p:cNvSpPr/>
          <p:nvPr/>
        </p:nvSpPr>
        <p:spPr>
          <a:xfrm>
            <a:off x="746775" y="3112672"/>
            <a:ext cx="10617048" cy="3124639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94F6B-576C-4C8B-8186-0F7D72F0D322}"/>
              </a:ext>
            </a:extLst>
          </p:cNvPr>
          <p:cNvSpPr txBox="1"/>
          <p:nvPr/>
        </p:nvSpPr>
        <p:spPr>
          <a:xfrm>
            <a:off x="884281" y="3112673"/>
            <a:ext cx="105001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우리나라에는 대략 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5" tooltip="2018년"/>
              </a:rPr>
              <a:t>2018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5" tooltip="2018년"/>
              </a:rPr>
              <a:t>년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즈음에 상륙했으며 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SNS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중심으로 </a:t>
            </a:r>
            <a:r>
              <a:rPr lang="ko-KR" altLang="en-US" sz="20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퍼져 나갔다</a:t>
            </a:r>
            <a:r>
              <a:rPr lang="en-US" altLang="ko-KR" sz="20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 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6" tooltip="일본"/>
              </a:rPr>
              <a:t>일본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에서도 </a:t>
            </a:r>
            <a:r>
              <a:rPr lang="ko-KR" altLang="en-US" sz="20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7" tooltip="후지산"/>
              </a:rPr>
              <a:t>후지산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등산로에 쓰레기들이 많아지는 걸 </a:t>
            </a:r>
            <a:r>
              <a:rPr lang="ko-KR" altLang="en-US" sz="20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보다 못한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 주민들이 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8" tooltip="등산"/>
              </a:rPr>
              <a:t>등산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하면서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쓰레기도 함께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모아오는 캠페인을 벌이기도 했고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 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9" tooltip="에베레스트"/>
              </a:rPr>
              <a:t>에베레스트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경우 각국 등산객들이 버린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쓰레기가 하도 많이 쌓여서 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10" tooltip="네팔"/>
              </a:rPr>
              <a:t>네팔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 정부가 산악인들에게 의무적으로 쓰레기를 수거하게 하고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 수거 전문 등반대까지 편성한다는 이야기는 유명하다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                                                                        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네이버 나무위키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65761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DDD99A-57C2-460E-8885-CD16A412D915}"/>
              </a:ext>
            </a:extLst>
          </p:cNvPr>
          <p:cNvSpPr/>
          <p:nvPr/>
        </p:nvSpPr>
        <p:spPr>
          <a:xfrm>
            <a:off x="807545" y="1196752"/>
            <a:ext cx="10617048" cy="51845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 Box 51">
            <a:extLst>
              <a:ext uri="{FF2B5EF4-FFF2-40B4-BE49-F238E27FC236}">
                <a16:creationId xmlns:a16="http://schemas.microsoft.com/office/drawing/2014/main" id="{37E0EEF8-2DAA-4758-BE1F-CF3310657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01" y="1211582"/>
            <a:ext cx="10269875" cy="52629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000" dirty="0" smtClean="0">
                <a:solidFill>
                  <a:srgbClr val="C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환경보호 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쓰레기를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주워서 버리는 것으로 환경을 보호하고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쓰레기가 폐기물 처리장이나 자연에 손상을 주는 것을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방지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하루 걷기 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 보를 실천했을 경우 온실가스를 무려 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1.4kg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감축하는 효과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운동효과 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달리기와 주운 쓰레기를 들고 움직이는 행위로 유산소 운동과 근력 운동의 효과를 동시에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누림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조깅보다 칼로리 소모가 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1.5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 높아져 건강과 환경을 동시에 챙길 수 있다는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점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lvl="0" indent="0">
              <a:buNone/>
            </a:pP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스웨덴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피트니스 앱 </a:t>
            </a:r>
            <a:r>
              <a:rPr lang="ko-KR" altLang="en-US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라이프섬에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따르면 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30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 동안 조깅 운동만 하는 사람은 평균 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235kcal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소모하지만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플로깅을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하는 사람은 평균 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288kcal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소모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 ,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다양한 연구 결과에서도 나타난 것처럼 정신건강에 대해서도 긍정적인 영향을 줄 가능성이 크며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자연속에서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활발하게 움직임으로서 스트레스 해소와 마음의 안정감 역시 함께 이므로 매우 좋은 선택 중 하나가 됨</a:t>
            </a:r>
            <a:endParaRPr lang="en-US" altLang="ko-KR" sz="2000" dirty="0" smtClean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endParaRPr lang="en-US" altLang="ko-KR" sz="2000" dirty="0" smtClean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사회적 참여 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</a:t>
            </a:r>
            <a:r>
              <a:rPr kumimoji="0" lang="en-US" altLang="ko-KR" sz="2000" b="0" i="0" u="none" strike="noStrike" kern="1200" cap="none" spc="-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다른 사람들과 함께 </a:t>
            </a:r>
            <a:r>
              <a:rPr lang="en-US" altLang="ko-KR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Plogging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하면서 환경 보호에 대한 인식과 사회적 책임감을 공유하고 </a:t>
            </a:r>
            <a:r>
              <a:rPr lang="ko-KR" altLang="en-US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향상</a:t>
            </a:r>
            <a:endParaRPr lang="en-US" altLang="ko-KR" sz="2000" dirty="0" smtClean="0">
              <a:solidFill>
                <a:srgbClr val="C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/>
            <a:r>
              <a:rPr kumimoji="0" lang="ko-KR" altLang="en-US" sz="2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재미요소</a:t>
            </a:r>
            <a:r>
              <a:rPr kumimoji="0" lang="en-US" altLang="ko-KR" sz="2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</a:t>
            </a:r>
            <a:r>
              <a:rPr kumimoji="0" lang="en-US" altLang="ko-KR" sz="2000" b="0" i="0" u="none" strike="noStrike" kern="1200" cap="none" spc="-10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일반적인 조깅과는 다른 경험으로 새로운 재미를 느낄 수 있으며</a:t>
            </a:r>
            <a:r>
              <a:rPr lang="en-US" altLang="ko-KR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동시에 활동의 목적을 더 </a:t>
            </a:r>
            <a:r>
              <a:rPr lang="ko-KR" altLang="en-US" sz="20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의미있게</a:t>
            </a:r>
            <a:r>
              <a:rPr lang="ko-KR" altLang="en-US" sz="20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만듬</a:t>
            </a:r>
            <a:r>
              <a:rPr lang="en-US" altLang="ko-KR" sz="2000" dirty="0" smtClean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1-2. </a:t>
            </a:r>
            <a:r>
              <a:rPr kumimoji="0" lang="ko-KR" altLang="en-US" sz="28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플로깅의</a:t>
            </a:r>
            <a:r>
              <a:rPr kumimoji="0" lang="ko-KR" altLang="en-US" sz="28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 Bold" panose="02020803020101020101" charset="-127"/>
                <a:ea typeface="경기천년제목 Bold" panose="02020803020101020101" charset="-127"/>
                <a:cs typeface="+mn-cs"/>
              </a:rPr>
              <a:t> 주요 특징과 이점</a:t>
            </a:r>
            <a:endParaRPr kumimoji="0" lang="ko-KR" altLang="en-US" sz="28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 Bold" panose="02020803020101020101" charset="-127"/>
              <a:ea typeface="경기천년제목 Bold" panose="0202080302010102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5836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A99A8"/>
        </a:solidFill>
        <a:ln>
          <a:noFill/>
        </a:ln>
      </a:spPr>
      <a:bodyPr rtlCol="0" anchor="ctr"/>
      <a:lstStyle>
        <a:defPPr algn="ctr">
          <a:defRPr sz="1300" dirty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27805</TotalTime>
  <Words>1853</Words>
  <Application>Microsoft Office PowerPoint</Application>
  <PresentationFormat>와이드스크린</PresentationFormat>
  <Paragraphs>269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57" baseType="lpstr">
      <vt:lpstr>경기천년제목 Medium</vt:lpstr>
      <vt:lpstr>경기천년제목 Bold</vt:lpstr>
      <vt:lpstr>HY견고딕</vt:lpstr>
      <vt:lpstr>Calibri</vt:lpstr>
      <vt:lpstr>Arial</vt:lpstr>
      <vt:lpstr>경기천년바탕</vt:lpstr>
      <vt:lpstr>Broadway</vt:lpstr>
      <vt:lpstr>나눔바른고딕</vt:lpstr>
      <vt:lpstr>Bodoni MT Poster Compressed</vt:lpstr>
      <vt:lpstr>경기천년바탕 Regular</vt:lpstr>
      <vt:lpstr>Calibri Light</vt:lpstr>
      <vt:lpstr>경기천년제목</vt:lpstr>
      <vt:lpstr>Bauhaus 93</vt:lpstr>
      <vt:lpstr>HY헤드라인M</vt:lpstr>
      <vt:lpstr>맑은 고딕</vt:lpstr>
      <vt:lpstr>BrushScript BT</vt:lpstr>
      <vt:lpstr>Office 테마</vt:lpstr>
      <vt:lpstr>1_Office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Kyonggi Univ.</dc:creator>
  <cp:lastModifiedBy>PC</cp:lastModifiedBy>
  <cp:revision>2089</cp:revision>
  <cp:lastPrinted>2023-03-13T16:53:34Z</cp:lastPrinted>
  <dcterms:created xsi:type="dcterms:W3CDTF">2016-12-07T05:17:00Z</dcterms:created>
  <dcterms:modified xsi:type="dcterms:W3CDTF">2024-04-18T03:31:10Z</dcterms:modified>
</cp:coreProperties>
</file>